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sldIdLst>
    <p:sldId id="256" r:id="rId2"/>
    <p:sldId id="257" r:id="rId3"/>
    <p:sldId id="265" r:id="rId4"/>
    <p:sldId id="266" r:id="rId5"/>
    <p:sldId id="269" r:id="rId6"/>
    <p:sldId id="268" r:id="rId7"/>
    <p:sldId id="274" r:id="rId8"/>
    <p:sldId id="276" r:id="rId9"/>
    <p:sldId id="258" r:id="rId10"/>
    <p:sldId id="259" r:id="rId11"/>
    <p:sldId id="260" r:id="rId12"/>
    <p:sldId id="261" r:id="rId13"/>
    <p:sldId id="262" r:id="rId14"/>
    <p:sldId id="263" r:id="rId15"/>
    <p:sldId id="264" r:id="rId16"/>
    <p:sldId id="270" r:id="rId17"/>
    <p:sldId id="275" r:id="rId18"/>
    <p:sldId id="271" r:id="rId19"/>
    <p:sldId id="272"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AED9A2-D70F-4CF6-88FB-58C6114E0316}" type="datetimeFigureOut">
              <a:rPr lang="en-CA" smtClean="0"/>
              <a:t>2013-04-21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50C702-4C53-4180-BE4E-B2FEBD8D5FD2}" type="slidenum">
              <a:rPr lang="en-CA" smtClean="0"/>
              <a:t>‹#›</a:t>
            </a:fld>
            <a:endParaRPr lang="en-CA"/>
          </a:p>
        </p:txBody>
      </p:sp>
    </p:spTree>
    <p:extLst>
      <p:ext uri="{BB962C8B-B14F-4D97-AF65-F5344CB8AC3E}">
        <p14:creationId xmlns:p14="http://schemas.microsoft.com/office/powerpoint/2010/main" val="388918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250C702-4C53-4180-BE4E-B2FEBD8D5FD2}" type="slidenum">
              <a:rPr lang="en-CA" smtClean="0"/>
              <a:t>8</a:t>
            </a:fld>
            <a:endParaRPr lang="en-CA"/>
          </a:p>
        </p:txBody>
      </p:sp>
    </p:spTree>
    <p:extLst>
      <p:ext uri="{BB962C8B-B14F-4D97-AF65-F5344CB8AC3E}">
        <p14:creationId xmlns:p14="http://schemas.microsoft.com/office/powerpoint/2010/main" val="2059314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D902BD9-5147-45FB-BA99-0E1AEC6D73C0}" type="datetimeFigureOut">
              <a:rPr lang="en-CA" smtClean="0"/>
              <a:pPr/>
              <a:t>2013-04-21</a:t>
            </a:fld>
            <a:endParaRPr lang="en-CA"/>
          </a:p>
        </p:txBody>
      </p:sp>
      <p:sp>
        <p:nvSpPr>
          <p:cNvPr id="5" name="Footer Placeholder 4"/>
          <p:cNvSpPr>
            <a:spLocks noGrp="1"/>
          </p:cNvSpPr>
          <p:nvPr>
            <p:ph type="ftr" sz="quarter" idx="11"/>
          </p:nvPr>
        </p:nvSpPr>
        <p:spPr/>
        <p:txBody>
          <a:bodyPr/>
          <a:lstStyle/>
          <a:p>
            <a:endParaRPr lang="en-CA"/>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86A4B54-6920-4A45-9559-86ED46B9A764}" type="slidenum">
              <a:rPr lang="en-CA" smtClean="0"/>
              <a:pPr/>
              <a:t>‹#›</a:t>
            </a:fld>
            <a:endParaRPr lang="en-CA"/>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02BD9-5147-45FB-BA99-0E1AEC6D73C0}" type="datetimeFigureOut">
              <a:rPr lang="en-CA" smtClean="0"/>
              <a:pPr/>
              <a:t>2013-04-21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86A4B54-6920-4A45-9559-86ED46B9A764}"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D902BD9-5147-45FB-BA99-0E1AEC6D73C0}" type="datetimeFigureOut">
              <a:rPr lang="en-CA" smtClean="0"/>
              <a:pPr/>
              <a:t>2013-04-21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86A4B54-6920-4A45-9559-86ED46B9A764}"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02BD9-5147-45FB-BA99-0E1AEC6D73C0}" type="datetimeFigureOut">
              <a:rPr lang="en-CA" smtClean="0"/>
              <a:pPr/>
              <a:t>2013-04-21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86A4B54-6920-4A45-9559-86ED46B9A764}"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D902BD9-5147-45FB-BA99-0E1AEC6D73C0}" type="datetimeFigureOut">
              <a:rPr lang="en-CA" smtClean="0"/>
              <a:pPr/>
              <a:t>2013-04-21</a:t>
            </a:fld>
            <a:endParaRPr lang="en-CA"/>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86A4B54-6920-4A45-9559-86ED46B9A764}" type="slidenum">
              <a:rPr lang="en-CA" smtClean="0"/>
              <a:pPr/>
              <a:t>‹#›</a:t>
            </a:fld>
            <a:endParaRPr lang="en-CA"/>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902BD9-5147-45FB-BA99-0E1AEC6D73C0}" type="datetimeFigureOut">
              <a:rPr lang="en-CA" smtClean="0"/>
              <a:pPr/>
              <a:t>2013-04-21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86A4B54-6920-4A45-9559-86ED46B9A764}"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D902BD9-5147-45FB-BA99-0E1AEC6D73C0}" type="datetimeFigureOut">
              <a:rPr lang="en-CA" smtClean="0"/>
              <a:pPr/>
              <a:t>2013-04-21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86A4B54-6920-4A45-9559-86ED46B9A764}"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902BD9-5147-45FB-BA99-0E1AEC6D73C0}" type="datetimeFigureOut">
              <a:rPr lang="en-CA" smtClean="0"/>
              <a:pPr/>
              <a:t>2013-04-21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86A4B54-6920-4A45-9559-86ED46B9A764}"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D902BD9-5147-45FB-BA99-0E1AEC6D73C0}" type="datetimeFigureOut">
              <a:rPr lang="en-CA" smtClean="0"/>
              <a:pPr/>
              <a:t>2013-04-21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86A4B54-6920-4A45-9559-86ED46B9A764}"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902BD9-5147-45FB-BA99-0E1AEC6D73C0}" type="datetimeFigureOut">
              <a:rPr lang="en-CA" smtClean="0"/>
              <a:pPr/>
              <a:t>2013-04-21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86A4B54-6920-4A45-9559-86ED46B9A764}" type="slidenum">
              <a:rPr lang="en-CA" smtClean="0"/>
              <a:pPr/>
              <a:t>‹#›</a:t>
            </a:fld>
            <a:endParaRPr lang="en-CA"/>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9D902BD9-5147-45FB-BA99-0E1AEC6D73C0}" type="datetimeFigureOut">
              <a:rPr lang="en-CA" smtClean="0"/>
              <a:pPr/>
              <a:t>2013-04-21</a:t>
            </a:fld>
            <a:endParaRPr lang="en-CA"/>
          </a:p>
        </p:txBody>
      </p:sp>
      <p:sp>
        <p:nvSpPr>
          <p:cNvPr id="7" name="Slide Number Placeholder 6"/>
          <p:cNvSpPr>
            <a:spLocks noGrp="1"/>
          </p:cNvSpPr>
          <p:nvPr>
            <p:ph type="sldNum" sz="quarter" idx="12"/>
          </p:nvPr>
        </p:nvSpPr>
        <p:spPr/>
        <p:txBody>
          <a:bodyPr/>
          <a:lstStyle/>
          <a:p>
            <a:fld id="{F86A4B54-6920-4A45-9559-86ED46B9A764}" type="slidenum">
              <a:rPr lang="en-CA" smtClean="0"/>
              <a:pPr/>
              <a:t>‹#›</a:t>
            </a:fld>
            <a:endParaRPr lang="en-CA"/>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CA"/>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D902BD9-5147-45FB-BA99-0E1AEC6D73C0}" type="datetimeFigureOut">
              <a:rPr lang="en-CA" smtClean="0"/>
              <a:pPr/>
              <a:t>2013-04-21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86A4B54-6920-4A45-9559-86ED46B9A764}" type="slidenum">
              <a:rPr lang="en-CA" smtClean="0"/>
              <a:pPr/>
              <a:t>‹#›</a:t>
            </a:fld>
            <a:endParaRPr lang="en-CA"/>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V57lotnKGF8" TargetMode="External"/><Relationship Id="rId2" Type="http://schemas.openxmlformats.org/officeDocument/2006/relationships/hyperlink" Target="http://www.youtube.com/watch?v=MkTw3_PmKt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cSheuzEij8"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dirty="0" smtClean="0"/>
              <a:t>1939-1945</a:t>
            </a:r>
            <a:endParaRPr lang="en-CA" dirty="0"/>
          </a:p>
        </p:txBody>
      </p:sp>
      <p:sp>
        <p:nvSpPr>
          <p:cNvPr id="2" name="Title 1"/>
          <p:cNvSpPr>
            <a:spLocks noGrp="1"/>
          </p:cNvSpPr>
          <p:nvPr>
            <p:ph type="ctrTitle"/>
          </p:nvPr>
        </p:nvSpPr>
        <p:spPr/>
        <p:txBody>
          <a:bodyPr/>
          <a:lstStyle/>
          <a:p>
            <a:r>
              <a:rPr lang="en-CA" dirty="0" smtClean="0"/>
              <a:t>World war 2- </a:t>
            </a:r>
            <a:r>
              <a:rPr lang="en-CA" dirty="0" err="1" smtClean="0"/>
              <a:t>wwii</a:t>
            </a:r>
            <a:endParaRPr lang="en-CA" dirty="0"/>
          </a:p>
        </p:txBody>
      </p:sp>
    </p:spTree>
    <p:extLst>
      <p:ext uri="{BB962C8B-B14F-4D97-AF65-F5344CB8AC3E}">
        <p14:creationId xmlns:p14="http://schemas.microsoft.com/office/powerpoint/2010/main" val="3610927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Wwii</a:t>
            </a:r>
            <a:r>
              <a:rPr lang="en-CA" dirty="0" smtClean="0"/>
              <a:t>- Hitler &amp; Great depression</a:t>
            </a:r>
            <a:endParaRPr lang="en-CA" dirty="0"/>
          </a:p>
        </p:txBody>
      </p:sp>
      <p:sp>
        <p:nvSpPr>
          <p:cNvPr id="3" name="Content Placeholder 2"/>
          <p:cNvSpPr>
            <a:spLocks noGrp="1"/>
          </p:cNvSpPr>
          <p:nvPr>
            <p:ph idx="1"/>
          </p:nvPr>
        </p:nvSpPr>
        <p:spPr/>
        <p:txBody>
          <a:bodyPr>
            <a:normAutofit fontScale="92500" lnSpcReduction="10000"/>
          </a:bodyPr>
          <a:lstStyle/>
          <a:p>
            <a:r>
              <a:rPr lang="en-CA" u="sng" dirty="0" smtClean="0"/>
              <a:t>Came into power by promising Germans an end to their suffering- the great depression.</a:t>
            </a:r>
          </a:p>
          <a:p>
            <a:pPr>
              <a:buNone/>
            </a:pPr>
            <a:endParaRPr lang="en-CA" u="sng" dirty="0" smtClean="0"/>
          </a:p>
          <a:p>
            <a:r>
              <a:rPr lang="en-CA" u="sng" dirty="0" smtClean="0"/>
              <a:t>Hitler began massive infrastructure spending on highways and farming networks.</a:t>
            </a:r>
          </a:p>
          <a:p>
            <a:endParaRPr lang="en-CA" dirty="0" smtClean="0"/>
          </a:p>
          <a:p>
            <a:r>
              <a:rPr lang="en-CA" dirty="0" smtClean="0"/>
              <a:t>Efforts paid off and the German economy began to improve- the people were happy.</a:t>
            </a:r>
          </a:p>
          <a:p>
            <a:endParaRPr lang="en-CA" dirty="0"/>
          </a:p>
          <a:p>
            <a:r>
              <a:rPr lang="en-CA" u="sng" dirty="0" smtClean="0"/>
              <a:t>Nazi’s abolished all other political parties, trade unions, and controlled the media.- would you be getting worried at this point?</a:t>
            </a:r>
            <a:endParaRPr lang="en-CA" u="sng" dirty="0"/>
          </a:p>
        </p:txBody>
      </p:sp>
    </p:spTree>
    <p:extLst>
      <p:ext uri="{BB962C8B-B14F-4D97-AF65-F5344CB8AC3E}">
        <p14:creationId xmlns:p14="http://schemas.microsoft.com/office/powerpoint/2010/main" val="705791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a:t>Wwii</a:t>
            </a:r>
            <a:r>
              <a:rPr lang="en-CA" dirty="0"/>
              <a:t>- Hitler</a:t>
            </a:r>
          </a:p>
        </p:txBody>
      </p:sp>
      <p:sp>
        <p:nvSpPr>
          <p:cNvPr id="3" name="Content Placeholder 2"/>
          <p:cNvSpPr>
            <a:spLocks noGrp="1"/>
          </p:cNvSpPr>
          <p:nvPr>
            <p:ph idx="1"/>
          </p:nvPr>
        </p:nvSpPr>
        <p:spPr/>
        <p:txBody>
          <a:bodyPr/>
          <a:lstStyle/>
          <a:p>
            <a:r>
              <a:rPr lang="en-CA" dirty="0" smtClean="0"/>
              <a:t>Aryan Race: Nazi belief in a master race of Northern Europeans. Lead to abominable human experimentation by Nazi doctors. </a:t>
            </a:r>
          </a:p>
          <a:p>
            <a:endParaRPr lang="en-CA" dirty="0"/>
          </a:p>
          <a:p>
            <a:r>
              <a:rPr lang="en-CA" dirty="0" smtClean="0"/>
              <a:t>Racism- to rid German society of “impurities” Nazi’s began the process of genocide. The first to be exterminated were the mentally and physically disabled. Jews, gypsies, and Slovaks were systematically targeted, persecuted, and murdered.</a:t>
            </a:r>
          </a:p>
          <a:p>
            <a:endParaRPr lang="en-CA" dirty="0"/>
          </a:p>
          <a:p>
            <a:pPr marL="114300" indent="0">
              <a:buNone/>
            </a:pPr>
            <a:endParaRPr lang="en-CA" dirty="0" smtClean="0"/>
          </a:p>
        </p:txBody>
      </p:sp>
    </p:spTree>
    <p:extLst>
      <p:ext uri="{BB962C8B-B14F-4D97-AF65-F5344CB8AC3E}">
        <p14:creationId xmlns:p14="http://schemas.microsoft.com/office/powerpoint/2010/main" val="806444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Early </a:t>
            </a:r>
            <a:r>
              <a:rPr lang="en-CA" dirty="0" smtClean="0"/>
              <a:t>Nazi </a:t>
            </a:r>
            <a:r>
              <a:rPr lang="en-CA" dirty="0" smtClean="0"/>
              <a:t>aggression: Before war is declared</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Like a bully, Hitler began to push the boundaries to see what he could get away with. Initially his justifications were to reclaim territory lost during after WWI.</a:t>
            </a:r>
          </a:p>
          <a:p>
            <a:endParaRPr lang="en-CA" dirty="0"/>
          </a:p>
          <a:p>
            <a:pPr marL="571500" indent="-457200">
              <a:buFont typeface="+mj-lt"/>
              <a:buAutoNum type="arabicPeriod"/>
            </a:pPr>
            <a:r>
              <a:rPr lang="en-CA" u="sng" dirty="0" smtClean="0"/>
              <a:t>1936- Germany sends soldiers into the Rhineland, a zone of demilitarization decreed in the treaty of Versailles</a:t>
            </a:r>
          </a:p>
          <a:p>
            <a:pPr marL="571500" indent="-457200">
              <a:buFont typeface="+mj-lt"/>
              <a:buAutoNum type="arabicPeriod"/>
            </a:pPr>
            <a:endParaRPr lang="en-CA" dirty="0" smtClean="0"/>
          </a:p>
          <a:p>
            <a:pPr marL="571500" indent="-457200">
              <a:buFont typeface="+mj-lt"/>
              <a:buAutoNum type="arabicPeriod"/>
            </a:pPr>
            <a:r>
              <a:rPr lang="en-CA" u="sng" dirty="0" smtClean="0"/>
              <a:t>1938- Germany occupies Austria in a move called: Anschluss</a:t>
            </a:r>
          </a:p>
          <a:p>
            <a:pPr marL="571500" indent="-457200">
              <a:buFont typeface="+mj-lt"/>
              <a:buAutoNum type="arabicPeriod"/>
            </a:pPr>
            <a:endParaRPr lang="en-CA" u="sng" dirty="0"/>
          </a:p>
          <a:p>
            <a:pPr marL="571500" indent="-457200">
              <a:buFont typeface="+mj-lt"/>
              <a:buAutoNum type="arabicPeriod"/>
            </a:pPr>
            <a:r>
              <a:rPr lang="en-CA" u="sng" dirty="0" smtClean="0"/>
              <a:t>1938- Sudetenland- a piece of Czechoslovakia given to Germany in negotiations with </a:t>
            </a:r>
            <a:r>
              <a:rPr lang="en-CA" u="sng" dirty="0" err="1" smtClean="0"/>
              <a:t>Britian</a:t>
            </a:r>
            <a:r>
              <a:rPr lang="en-CA" u="sng" dirty="0"/>
              <a:t> </a:t>
            </a:r>
            <a:r>
              <a:rPr lang="en-CA" u="sng" dirty="0" smtClean="0"/>
              <a:t>&amp; France. Hitler agreed to ending territorial claims at this point.</a:t>
            </a:r>
          </a:p>
        </p:txBody>
      </p:sp>
    </p:spTree>
    <p:extLst>
      <p:ext uri="{BB962C8B-B14F-4D97-AF65-F5344CB8AC3E}">
        <p14:creationId xmlns:p14="http://schemas.microsoft.com/office/powerpoint/2010/main" val="263022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Early </a:t>
            </a:r>
            <a:r>
              <a:rPr lang="en-CA" dirty="0" err="1" smtClean="0"/>
              <a:t>nazi</a:t>
            </a:r>
            <a:r>
              <a:rPr lang="en-CA" dirty="0" smtClean="0"/>
              <a:t> aggression: Before war is declared</a:t>
            </a:r>
            <a:endParaRPr lang="en-CA" dirty="0"/>
          </a:p>
        </p:txBody>
      </p:sp>
      <p:sp>
        <p:nvSpPr>
          <p:cNvPr id="3" name="Content Placeholder 2"/>
          <p:cNvSpPr>
            <a:spLocks noGrp="1"/>
          </p:cNvSpPr>
          <p:nvPr>
            <p:ph idx="1"/>
          </p:nvPr>
        </p:nvSpPr>
        <p:spPr/>
        <p:txBody>
          <a:bodyPr/>
          <a:lstStyle/>
          <a:p>
            <a:pPr marL="114300" indent="0">
              <a:buNone/>
            </a:pPr>
            <a:r>
              <a:rPr lang="en-CA" u="sng" dirty="0" smtClean="0"/>
              <a:t>Appeasement- A policy adopted by Western countries to avoid starting another world war. They let Hitler get away with his aggressive tactics.   </a:t>
            </a:r>
          </a:p>
          <a:p>
            <a:pPr marL="114300" indent="0">
              <a:buNone/>
            </a:pPr>
            <a:endParaRPr lang="en-CA" dirty="0" smtClean="0"/>
          </a:p>
          <a:p>
            <a:pPr marL="114300" indent="0">
              <a:buNone/>
            </a:pPr>
            <a:r>
              <a:rPr lang="en-CA" dirty="0" smtClean="0"/>
              <a:t>-Appeasement just made </a:t>
            </a:r>
            <a:r>
              <a:rPr lang="en-CA" dirty="0"/>
              <a:t>H</a:t>
            </a:r>
            <a:r>
              <a:rPr lang="en-CA" dirty="0" smtClean="0"/>
              <a:t>itler bolder- how does this relate to a school yard bully?</a:t>
            </a:r>
            <a:endParaRPr lang="en-CA" dirty="0"/>
          </a:p>
        </p:txBody>
      </p:sp>
      <p:pic>
        <p:nvPicPr>
          <p:cNvPr id="8194" name="Picture 2" descr="http://kiwicommons.com/wp-content/uploads/2012/06/cartoon-bullying-image.jpg"/>
          <p:cNvPicPr>
            <a:picLocks noChangeAspect="1" noChangeArrowheads="1"/>
          </p:cNvPicPr>
          <p:nvPr/>
        </p:nvPicPr>
        <p:blipFill>
          <a:blip r:embed="rId2" cstate="print"/>
          <a:srcRect/>
          <a:stretch>
            <a:fillRect/>
          </a:stretch>
        </p:blipFill>
        <p:spPr bwMode="auto">
          <a:xfrm>
            <a:off x="5220072" y="3733799"/>
            <a:ext cx="3333750" cy="3124201"/>
          </a:xfrm>
          <a:prstGeom prst="rect">
            <a:avLst/>
          </a:prstGeom>
          <a:noFill/>
        </p:spPr>
      </p:pic>
    </p:spTree>
    <p:extLst>
      <p:ext uri="{BB962C8B-B14F-4D97-AF65-F5344CB8AC3E}">
        <p14:creationId xmlns:p14="http://schemas.microsoft.com/office/powerpoint/2010/main" val="1212059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final straw</a:t>
            </a:r>
            <a:endParaRPr lang="en-CA" dirty="0"/>
          </a:p>
        </p:txBody>
      </p:sp>
      <p:sp>
        <p:nvSpPr>
          <p:cNvPr id="3" name="Content Placeholder 2"/>
          <p:cNvSpPr>
            <a:spLocks noGrp="1"/>
          </p:cNvSpPr>
          <p:nvPr>
            <p:ph idx="1"/>
          </p:nvPr>
        </p:nvSpPr>
        <p:spPr/>
        <p:txBody>
          <a:bodyPr/>
          <a:lstStyle/>
          <a:p>
            <a:r>
              <a:rPr lang="en-CA" u="sng" dirty="0" smtClean="0"/>
              <a:t>Non-aggression pact: Germany </a:t>
            </a:r>
            <a:r>
              <a:rPr lang="en-CA" u="sng" dirty="0" smtClean="0"/>
              <a:t>(Hitler) </a:t>
            </a:r>
            <a:r>
              <a:rPr lang="en-CA" u="sng" dirty="0"/>
              <a:t>and Russia </a:t>
            </a:r>
            <a:r>
              <a:rPr lang="en-CA" u="sng" dirty="0" smtClean="0"/>
              <a:t>(Josef Stalin) </a:t>
            </a:r>
            <a:r>
              <a:rPr lang="en-CA" u="sng" dirty="0" smtClean="0"/>
              <a:t>promise </a:t>
            </a:r>
            <a:r>
              <a:rPr lang="en-CA" u="sng" dirty="0" smtClean="0"/>
              <a:t>not to attack each other if one goes to war.  </a:t>
            </a:r>
            <a:r>
              <a:rPr lang="en-CA" u="sng" dirty="0"/>
              <a:t>By doing so Hitler avoided drawing Russia into </a:t>
            </a:r>
            <a:r>
              <a:rPr lang="en-CA" u="sng" dirty="0" smtClean="0"/>
              <a:t>battle when invading Poland. </a:t>
            </a:r>
            <a:endParaRPr lang="en-CA" u="sng" dirty="0"/>
          </a:p>
          <a:p>
            <a:endParaRPr lang="en-CA" dirty="0" smtClean="0"/>
          </a:p>
          <a:p>
            <a:r>
              <a:rPr lang="en-CA" u="sng" dirty="0" smtClean="0"/>
              <a:t>1939- Hitler invades Poland</a:t>
            </a:r>
          </a:p>
          <a:p>
            <a:endParaRPr lang="en-CA" dirty="0"/>
          </a:p>
          <a:p>
            <a:endParaRPr lang="en-CA"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428009"/>
            <a:ext cx="4764688" cy="2429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0" name="Picture 2" descr="http://www.xtimeline.com/__UserPic_Large/191407/evt120516142300005.jpg"/>
          <p:cNvPicPr>
            <a:picLocks noChangeAspect="1" noChangeArrowheads="1"/>
          </p:cNvPicPr>
          <p:nvPr/>
        </p:nvPicPr>
        <p:blipFill>
          <a:blip r:embed="rId3" cstate="print"/>
          <a:srcRect/>
          <a:stretch>
            <a:fillRect/>
          </a:stretch>
        </p:blipFill>
        <p:spPr bwMode="auto">
          <a:xfrm>
            <a:off x="5028372" y="4365104"/>
            <a:ext cx="4115628" cy="2492896"/>
          </a:xfrm>
          <a:prstGeom prst="rect">
            <a:avLst/>
          </a:prstGeom>
          <a:noFill/>
        </p:spPr>
      </p:pic>
    </p:spTree>
    <p:extLst>
      <p:ext uri="{BB962C8B-B14F-4D97-AF65-F5344CB8AC3E}">
        <p14:creationId xmlns:p14="http://schemas.microsoft.com/office/powerpoint/2010/main" val="38737930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final straw</a:t>
            </a:r>
            <a:endParaRPr lang="en-CA" dirty="0"/>
          </a:p>
        </p:txBody>
      </p:sp>
      <p:sp>
        <p:nvSpPr>
          <p:cNvPr id="3" name="Content Placeholder 2"/>
          <p:cNvSpPr>
            <a:spLocks noGrp="1"/>
          </p:cNvSpPr>
          <p:nvPr>
            <p:ph idx="1"/>
          </p:nvPr>
        </p:nvSpPr>
        <p:spPr/>
        <p:txBody>
          <a:bodyPr/>
          <a:lstStyle/>
          <a:p>
            <a:r>
              <a:rPr lang="en-CA" u="sng" dirty="0" smtClean="0"/>
              <a:t>When Germany invades Poland, Britain and France declare war on Germany.</a:t>
            </a:r>
          </a:p>
          <a:p>
            <a:pPr marL="114300" indent="0">
              <a:buNone/>
            </a:pPr>
            <a:endParaRPr lang="en-CA" dirty="0" smtClean="0"/>
          </a:p>
          <a:p>
            <a:r>
              <a:rPr lang="en-CA" u="sng" dirty="0" smtClean="0"/>
              <a:t>Winston Churchill is British PM during WWII</a:t>
            </a:r>
          </a:p>
          <a:p>
            <a:endParaRPr lang="en-CA" dirty="0"/>
          </a:p>
          <a:p>
            <a:endParaRPr lang="en-CA" dirty="0" smtClean="0"/>
          </a:p>
        </p:txBody>
      </p:sp>
      <p:pic>
        <p:nvPicPr>
          <p:cNvPr id="6148" name="Picture 4" descr="http://www.xtimeline.com/__UserPic_Large/51323/evt100209004100058.jpg"/>
          <p:cNvPicPr>
            <a:picLocks noChangeAspect="1" noChangeArrowheads="1"/>
          </p:cNvPicPr>
          <p:nvPr/>
        </p:nvPicPr>
        <p:blipFill>
          <a:blip r:embed="rId2" cstate="print"/>
          <a:srcRect/>
          <a:stretch>
            <a:fillRect/>
          </a:stretch>
        </p:blipFill>
        <p:spPr bwMode="auto">
          <a:xfrm>
            <a:off x="251520" y="3573016"/>
            <a:ext cx="3152775" cy="2381250"/>
          </a:xfrm>
          <a:prstGeom prst="rect">
            <a:avLst/>
          </a:prstGeom>
          <a:noFill/>
        </p:spPr>
      </p:pic>
      <p:pic>
        <p:nvPicPr>
          <p:cNvPr id="6150" name="Picture 6" descr="http://www.lpusd.k12.ca.us/rm1/online/hotpotatoestav/britain-declares-war.jpg"/>
          <p:cNvPicPr>
            <a:picLocks noChangeAspect="1" noChangeArrowheads="1"/>
          </p:cNvPicPr>
          <p:nvPr/>
        </p:nvPicPr>
        <p:blipFill>
          <a:blip r:embed="rId3" cstate="print"/>
          <a:srcRect/>
          <a:stretch>
            <a:fillRect/>
          </a:stretch>
        </p:blipFill>
        <p:spPr bwMode="auto">
          <a:xfrm>
            <a:off x="3491880" y="3501008"/>
            <a:ext cx="4533900" cy="2705100"/>
          </a:xfrm>
          <a:prstGeom prst="rect">
            <a:avLst/>
          </a:prstGeom>
          <a:noFill/>
        </p:spPr>
      </p:pic>
    </p:spTree>
    <p:extLst>
      <p:ext uri="{BB962C8B-B14F-4D97-AF65-F5344CB8AC3E}">
        <p14:creationId xmlns:p14="http://schemas.microsoft.com/office/powerpoint/2010/main" val="24918082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Activity: Great Speeches</a:t>
            </a:r>
            <a:endParaRPr lang="en-CA" dirty="0"/>
          </a:p>
        </p:txBody>
      </p:sp>
      <p:sp>
        <p:nvSpPr>
          <p:cNvPr id="3" name="Content Placeholder 2"/>
          <p:cNvSpPr>
            <a:spLocks noGrp="1"/>
          </p:cNvSpPr>
          <p:nvPr>
            <p:ph idx="1"/>
          </p:nvPr>
        </p:nvSpPr>
        <p:spPr/>
        <p:txBody>
          <a:bodyPr/>
          <a:lstStyle/>
          <a:p>
            <a:r>
              <a:rPr lang="en-CA" dirty="0" smtClean="0"/>
              <a:t>In groups analyze your speech and answer the following questions:</a:t>
            </a:r>
          </a:p>
          <a:p>
            <a:pPr marL="114300" indent="0">
              <a:buNone/>
            </a:pPr>
            <a:endParaRPr lang="en-CA" dirty="0"/>
          </a:p>
          <a:p>
            <a:pPr marL="571500" indent="-457200">
              <a:buFont typeface="+mj-lt"/>
              <a:buAutoNum type="arabicPeriod"/>
            </a:pPr>
            <a:r>
              <a:rPr lang="en-CA" dirty="0" smtClean="0"/>
              <a:t>Who do you think is giving this speech?</a:t>
            </a:r>
          </a:p>
          <a:p>
            <a:pPr marL="571500" indent="-457200">
              <a:buFont typeface="+mj-lt"/>
              <a:buAutoNum type="arabicPeriod"/>
            </a:pPr>
            <a:r>
              <a:rPr lang="en-CA" dirty="0" smtClean="0"/>
              <a:t>Who do you think is the intended audience? </a:t>
            </a:r>
            <a:r>
              <a:rPr lang="en-CA" smtClean="0"/>
              <a:t>Why?</a:t>
            </a:r>
            <a:endParaRPr lang="en-CA" dirty="0" smtClean="0"/>
          </a:p>
          <a:p>
            <a:pPr marL="571500" indent="-457200">
              <a:buFont typeface="+mj-lt"/>
              <a:buAutoNum type="arabicPeriod"/>
            </a:pPr>
            <a:r>
              <a:rPr lang="en-CA" dirty="0" smtClean="0"/>
              <a:t>What kind of language is used to convey mood?</a:t>
            </a:r>
          </a:p>
          <a:p>
            <a:pPr marL="571500" indent="-457200">
              <a:buFont typeface="+mj-lt"/>
              <a:buAutoNum type="arabicPeriod"/>
            </a:pPr>
            <a:r>
              <a:rPr lang="en-CA" dirty="0" smtClean="0"/>
              <a:t>What imagery is used?</a:t>
            </a:r>
          </a:p>
          <a:p>
            <a:pPr marL="571500" indent="-457200">
              <a:buFont typeface="+mj-lt"/>
              <a:buAutoNum type="arabicPeriod"/>
            </a:pPr>
            <a:r>
              <a:rPr lang="en-CA" dirty="0" smtClean="0"/>
              <a:t>Underline sections that you believe the orator would emphasize.</a:t>
            </a:r>
          </a:p>
          <a:p>
            <a:pPr marL="571500" indent="-457200">
              <a:buFont typeface="+mj-lt"/>
              <a:buAutoNum type="arabicPeriod"/>
            </a:pPr>
            <a:endParaRPr lang="en-CA" dirty="0"/>
          </a:p>
        </p:txBody>
      </p:sp>
    </p:spTree>
    <p:extLst>
      <p:ext uri="{BB962C8B-B14F-4D97-AF65-F5344CB8AC3E}">
        <p14:creationId xmlns:p14="http://schemas.microsoft.com/office/powerpoint/2010/main" val="2090064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Speeches in Audio</a:t>
            </a:r>
            <a:endParaRPr lang="en-CA" dirty="0"/>
          </a:p>
        </p:txBody>
      </p:sp>
      <p:sp>
        <p:nvSpPr>
          <p:cNvPr id="3" name="Content Placeholder 2"/>
          <p:cNvSpPr>
            <a:spLocks noGrp="1"/>
          </p:cNvSpPr>
          <p:nvPr>
            <p:ph idx="1"/>
          </p:nvPr>
        </p:nvSpPr>
        <p:spPr/>
        <p:txBody>
          <a:bodyPr/>
          <a:lstStyle/>
          <a:p>
            <a:r>
              <a:rPr lang="en-CA" dirty="0" smtClean="0">
                <a:hlinkClick r:id="rId2"/>
              </a:rPr>
              <a:t>We shall fight on the beaches</a:t>
            </a:r>
            <a:endParaRPr lang="en-CA" dirty="0" smtClean="0"/>
          </a:p>
          <a:p>
            <a:endParaRPr lang="en-CA" dirty="0"/>
          </a:p>
          <a:p>
            <a:r>
              <a:rPr lang="en-CA" dirty="0" smtClean="0">
                <a:hlinkClick r:id="rId3"/>
              </a:rPr>
              <a:t>I have a dream </a:t>
            </a:r>
            <a:endParaRPr lang="en-CA" dirty="0" smtClean="0"/>
          </a:p>
          <a:p>
            <a:endParaRPr lang="en-CA" dirty="0"/>
          </a:p>
          <a:p>
            <a:endParaRPr lang="en-CA" dirty="0"/>
          </a:p>
        </p:txBody>
      </p:sp>
    </p:spTree>
    <p:extLst>
      <p:ext uri="{BB962C8B-B14F-4D97-AF65-F5344CB8AC3E}">
        <p14:creationId xmlns:p14="http://schemas.microsoft.com/office/powerpoint/2010/main" val="13068416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WW2 Assignment</a:t>
            </a:r>
            <a:endParaRPr lang="en-CA" dirty="0"/>
          </a:p>
        </p:txBody>
      </p:sp>
      <p:sp>
        <p:nvSpPr>
          <p:cNvPr id="3" name="Content Placeholder 2"/>
          <p:cNvSpPr>
            <a:spLocks noGrp="1"/>
          </p:cNvSpPr>
          <p:nvPr>
            <p:ph idx="1"/>
          </p:nvPr>
        </p:nvSpPr>
        <p:spPr/>
        <p:txBody>
          <a:bodyPr/>
          <a:lstStyle/>
          <a:p>
            <a:r>
              <a:rPr lang="en-CA" b="1" u="sng" dirty="0" smtClean="0"/>
              <a:t>War Connections</a:t>
            </a:r>
          </a:p>
          <a:p>
            <a:pPr marL="114300" indent="0">
              <a:buNone/>
            </a:pPr>
            <a:r>
              <a:rPr lang="en-CA" dirty="0"/>
              <a:t>In order to bring the subject of WW2 home, and give you reason to connect to an assignment; this project requires you to research a family members role in WW2. You can research anyone related to you, they did not have to serve overseas; many women supported the war effort at home working in fields, mines, and factories. Everyone’s contributions from the period between 1939 and 1945 can be considered relevant for this project. </a:t>
            </a:r>
          </a:p>
        </p:txBody>
      </p:sp>
    </p:spTree>
    <p:extLst>
      <p:ext uri="{BB962C8B-B14F-4D97-AF65-F5344CB8AC3E}">
        <p14:creationId xmlns:p14="http://schemas.microsoft.com/office/powerpoint/2010/main" val="4136535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WW2 Assignment</a:t>
            </a:r>
          </a:p>
        </p:txBody>
      </p:sp>
      <p:sp>
        <p:nvSpPr>
          <p:cNvPr id="3" name="Content Placeholder 2"/>
          <p:cNvSpPr>
            <a:spLocks noGrp="1"/>
          </p:cNvSpPr>
          <p:nvPr>
            <p:ph idx="1"/>
          </p:nvPr>
        </p:nvSpPr>
        <p:spPr/>
        <p:txBody>
          <a:bodyPr/>
          <a:lstStyle/>
          <a:p>
            <a:r>
              <a:rPr lang="en-CA" dirty="0"/>
              <a:t>If you have no know family connections to the war, there are members of the </a:t>
            </a:r>
            <a:r>
              <a:rPr lang="en-CA" dirty="0" err="1"/>
              <a:t>Comox</a:t>
            </a:r>
            <a:r>
              <a:rPr lang="en-CA" dirty="0"/>
              <a:t> Valley Legion who would be happy to provide students with firsthand accounts of this time period. </a:t>
            </a:r>
          </a:p>
        </p:txBody>
      </p:sp>
    </p:spTree>
    <p:extLst>
      <p:ext uri="{BB962C8B-B14F-4D97-AF65-F5344CB8AC3E}">
        <p14:creationId xmlns:p14="http://schemas.microsoft.com/office/powerpoint/2010/main" val="1089612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wwii</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Independently, think about what you already know about WWII, write down a few things you know</a:t>
            </a:r>
          </a:p>
          <a:p>
            <a:endParaRPr lang="en-CA" dirty="0" smtClean="0"/>
          </a:p>
          <a:p>
            <a:endParaRPr lang="en-CA" dirty="0"/>
          </a:p>
          <a:p>
            <a:r>
              <a:rPr lang="en-CA" dirty="0" smtClean="0"/>
              <a:t>Talk to the person on your left to and share knowledge</a:t>
            </a:r>
          </a:p>
          <a:p>
            <a:endParaRPr lang="en-CA" dirty="0" smtClean="0"/>
          </a:p>
          <a:p>
            <a:endParaRPr lang="en-CA" dirty="0"/>
          </a:p>
          <a:p>
            <a:r>
              <a:rPr lang="en-CA" dirty="0" smtClean="0"/>
              <a:t>Share with your table and pool your knowledge</a:t>
            </a:r>
          </a:p>
          <a:p>
            <a:pPr>
              <a:buNone/>
            </a:pPr>
            <a:endParaRPr lang="en-CA" dirty="0" smtClean="0"/>
          </a:p>
          <a:p>
            <a:endParaRPr lang="en-CA" dirty="0"/>
          </a:p>
          <a:p>
            <a:r>
              <a:rPr lang="en-CA" dirty="0" smtClean="0"/>
              <a:t>Each table will share their 2 most interesting facts</a:t>
            </a:r>
            <a:endParaRPr lang="en-CA" dirty="0"/>
          </a:p>
        </p:txBody>
      </p:sp>
    </p:spTree>
    <p:extLst>
      <p:ext uri="{BB962C8B-B14F-4D97-AF65-F5344CB8AC3E}">
        <p14:creationId xmlns:p14="http://schemas.microsoft.com/office/powerpoint/2010/main" val="672302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blinds(horizontal)">
                                      <p:cBhvr>
                                        <p:cTn id="17" dur="500"/>
                                        <p:tgtEl>
                                          <p:spTgt spid="3">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WW2 </a:t>
            </a:r>
            <a:r>
              <a:rPr lang="en-CA" dirty="0" smtClean="0"/>
              <a:t>Assignment</a:t>
            </a:r>
            <a:r>
              <a:rPr lang="en-CA" smtClean="0"/>
              <a:t>: Deliverables </a:t>
            </a:r>
            <a:endParaRPr lang="en-CA" dirty="0"/>
          </a:p>
        </p:txBody>
      </p:sp>
      <p:sp>
        <p:nvSpPr>
          <p:cNvPr id="3" name="Content Placeholder 2"/>
          <p:cNvSpPr>
            <a:spLocks noGrp="1"/>
          </p:cNvSpPr>
          <p:nvPr>
            <p:ph idx="1"/>
          </p:nvPr>
        </p:nvSpPr>
        <p:spPr/>
        <p:txBody>
          <a:bodyPr/>
          <a:lstStyle/>
          <a:p>
            <a:pPr marL="114300" indent="0">
              <a:buNone/>
            </a:pPr>
            <a:r>
              <a:rPr lang="en-CA" dirty="0" smtClean="0"/>
              <a:t> </a:t>
            </a:r>
            <a:endParaRPr lang="en-CA" dirty="0"/>
          </a:p>
        </p:txBody>
      </p:sp>
      <p:graphicFrame>
        <p:nvGraphicFramePr>
          <p:cNvPr id="4" name="Table 3"/>
          <p:cNvGraphicFramePr>
            <a:graphicFrameLocks noGrp="1"/>
          </p:cNvGraphicFramePr>
          <p:nvPr>
            <p:extLst>
              <p:ext uri="{D42A27DB-BD31-4B8C-83A1-F6EECF244321}">
                <p14:modId xmlns:p14="http://schemas.microsoft.com/office/powerpoint/2010/main" val="1902945011"/>
              </p:ext>
            </p:extLst>
          </p:nvPr>
        </p:nvGraphicFramePr>
        <p:xfrm>
          <a:off x="251520" y="1397000"/>
          <a:ext cx="8640960" cy="2108200"/>
        </p:xfrm>
        <a:graphic>
          <a:graphicData uri="http://schemas.openxmlformats.org/drawingml/2006/table">
            <a:tbl>
              <a:tblPr firstRow="1" bandRow="1">
                <a:tableStyleId>{5C22544A-7EE6-4342-B048-85BDC9FD1C3A}</a:tableStyleId>
              </a:tblPr>
              <a:tblGrid>
                <a:gridCol w="2160240"/>
                <a:gridCol w="2160240"/>
                <a:gridCol w="2160240"/>
                <a:gridCol w="2160240"/>
              </a:tblGrid>
              <a:tr h="370840">
                <a:tc>
                  <a:txBody>
                    <a:bodyPr/>
                    <a:lstStyle/>
                    <a:p>
                      <a:r>
                        <a:rPr lang="en-CA" dirty="0" smtClean="0"/>
                        <a:t>Option 1</a:t>
                      </a:r>
                      <a:endParaRPr lang="en-CA" dirty="0"/>
                    </a:p>
                  </a:txBody>
                  <a:tcPr/>
                </a:tc>
                <a:tc>
                  <a:txBody>
                    <a:bodyPr/>
                    <a:lstStyle/>
                    <a:p>
                      <a:r>
                        <a:rPr lang="en-CA" dirty="0" smtClean="0"/>
                        <a:t>Option 2</a:t>
                      </a:r>
                      <a:endParaRPr lang="en-CA" dirty="0"/>
                    </a:p>
                  </a:txBody>
                  <a:tcPr/>
                </a:tc>
                <a:tc>
                  <a:txBody>
                    <a:bodyPr/>
                    <a:lstStyle/>
                    <a:p>
                      <a:r>
                        <a:rPr lang="en-CA" dirty="0" smtClean="0"/>
                        <a:t>Option 3</a:t>
                      </a:r>
                      <a:endParaRPr lang="en-CA" dirty="0"/>
                    </a:p>
                  </a:txBody>
                  <a:tcPr/>
                </a:tc>
                <a:tc>
                  <a:txBody>
                    <a:bodyPr/>
                    <a:lstStyle/>
                    <a:p>
                      <a:r>
                        <a:rPr lang="en-CA" dirty="0" smtClean="0"/>
                        <a:t>Option 4</a:t>
                      </a:r>
                      <a:endParaRPr lang="en-CA" dirty="0"/>
                    </a:p>
                  </a:txBody>
                  <a:tcPr/>
                </a:tc>
              </a:tr>
              <a:tr h="370840">
                <a:tc>
                  <a:txBody>
                    <a:bodyPr/>
                    <a:lstStyle/>
                    <a:p>
                      <a:r>
                        <a:rPr lang="en-CA" dirty="0" smtClean="0"/>
                        <a:t>Questionnaire &amp; written report</a:t>
                      </a:r>
                      <a:endParaRPr lang="en-CA" dirty="0"/>
                    </a:p>
                  </a:txBody>
                  <a:tcPr/>
                </a:tc>
                <a:tc>
                  <a:txBody>
                    <a:bodyPr/>
                    <a:lstStyle/>
                    <a:p>
                      <a:r>
                        <a:rPr lang="en-CA" dirty="0" smtClean="0"/>
                        <a:t>Research &amp; written</a:t>
                      </a:r>
                      <a:r>
                        <a:rPr lang="en-CA" baseline="0" dirty="0" smtClean="0"/>
                        <a:t> report</a:t>
                      </a:r>
                      <a:endParaRPr lang="en-CA" dirty="0"/>
                    </a:p>
                  </a:txBody>
                  <a:tcPr/>
                </a:tc>
                <a:tc>
                  <a:txBody>
                    <a:bodyPr/>
                    <a:lstStyle/>
                    <a:p>
                      <a:r>
                        <a:rPr lang="en-CA" dirty="0" smtClean="0"/>
                        <a:t>Questionnaire OR</a:t>
                      </a:r>
                      <a:r>
                        <a:rPr lang="en-CA" baseline="0" dirty="0" smtClean="0"/>
                        <a:t> Research &amp; Suitcase of Artifacts &amp; Presentation or write-up</a:t>
                      </a:r>
                      <a:endParaRPr lang="en-CA" dirty="0"/>
                    </a:p>
                  </a:txBody>
                  <a:tcPr/>
                </a:tc>
                <a:tc>
                  <a:txBody>
                    <a:bodyPr/>
                    <a:lstStyle/>
                    <a:p>
                      <a:r>
                        <a:rPr lang="en-CA" dirty="0" smtClean="0"/>
                        <a:t>Questionnaire OR Research &amp; Comic strip</a:t>
                      </a:r>
                      <a:endParaRPr lang="en-CA" dirty="0"/>
                    </a:p>
                  </a:txBody>
                  <a:tcPr/>
                </a:tc>
              </a:tr>
            </a:tbl>
          </a:graphicData>
        </a:graphic>
      </p:graphicFrame>
    </p:spTree>
    <p:extLst>
      <p:ext uri="{BB962C8B-B14F-4D97-AF65-F5344CB8AC3E}">
        <p14:creationId xmlns:p14="http://schemas.microsoft.com/office/powerpoint/2010/main" val="1354634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1930’s- rise of dictators</a:t>
            </a:r>
            <a:endParaRPr lang="en-CA" dirty="0"/>
          </a:p>
        </p:txBody>
      </p:sp>
      <p:sp>
        <p:nvSpPr>
          <p:cNvPr id="3" name="Content Placeholder 2"/>
          <p:cNvSpPr>
            <a:spLocks noGrp="1"/>
          </p:cNvSpPr>
          <p:nvPr>
            <p:ph idx="1"/>
          </p:nvPr>
        </p:nvSpPr>
        <p:spPr/>
        <p:txBody>
          <a:bodyPr/>
          <a:lstStyle/>
          <a:p>
            <a:r>
              <a:rPr lang="en-CA" u="sng" dirty="0" smtClean="0"/>
              <a:t>Fascism- a totalitarian state that involves extreme nationalism, militarism, and racism. Force and fear are used to intimidate the populace into compliancy. </a:t>
            </a:r>
          </a:p>
          <a:p>
            <a:endParaRPr lang="en-CA" u="sng" dirty="0"/>
          </a:p>
          <a:p>
            <a:r>
              <a:rPr lang="en-CA" u="sng" dirty="0" smtClean="0"/>
              <a:t>During the 20’s &amp; 30’s 3 fascist governments came to power in Europe: Italy, Spain, and Germany. </a:t>
            </a:r>
          </a:p>
          <a:p>
            <a:endParaRPr lang="en-CA" u="sng" dirty="0" smtClean="0"/>
          </a:p>
          <a:p>
            <a:r>
              <a:rPr lang="en-CA" u="sng" dirty="0" smtClean="0"/>
              <a:t>Italy, Germany, and Japan constituted Axis powers </a:t>
            </a:r>
          </a:p>
        </p:txBody>
      </p:sp>
    </p:spTree>
    <p:extLst>
      <p:ext uri="{BB962C8B-B14F-4D97-AF65-F5344CB8AC3E}">
        <p14:creationId xmlns:p14="http://schemas.microsoft.com/office/powerpoint/2010/main" val="605736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1930’s- rise of dictators</a:t>
            </a:r>
            <a:endParaRPr lang="en-US" dirty="0"/>
          </a:p>
        </p:txBody>
      </p:sp>
      <p:sp>
        <p:nvSpPr>
          <p:cNvPr id="3" name="Content Placeholder 2"/>
          <p:cNvSpPr>
            <a:spLocks noGrp="1"/>
          </p:cNvSpPr>
          <p:nvPr>
            <p:ph idx="1"/>
          </p:nvPr>
        </p:nvSpPr>
        <p:spPr/>
        <p:txBody>
          <a:bodyPr/>
          <a:lstStyle/>
          <a:p>
            <a:r>
              <a:rPr lang="en-CA" u="sng" dirty="0" smtClean="0"/>
              <a:t>Italy:  Benito Mussolini</a:t>
            </a:r>
          </a:p>
          <a:p>
            <a:r>
              <a:rPr lang="en-CA" dirty="0" smtClean="0"/>
              <a:t>Black Shirts- Police squads</a:t>
            </a:r>
          </a:p>
        </p:txBody>
      </p:sp>
      <p:pic>
        <p:nvPicPr>
          <p:cNvPr id="4098" name="Picture 2" descr="http://2.bp.blogspot.com/-4aRdpQpaCKg/TtT1_Vu2dgI/AAAAAAAAVfI/389S2BsJbUQ/s1600/mussolini%2Btank.jpg"/>
          <p:cNvPicPr>
            <a:picLocks noChangeAspect="1" noChangeArrowheads="1"/>
          </p:cNvPicPr>
          <p:nvPr/>
        </p:nvPicPr>
        <p:blipFill>
          <a:blip r:embed="rId2" cstate="print"/>
          <a:srcRect/>
          <a:stretch>
            <a:fillRect/>
          </a:stretch>
        </p:blipFill>
        <p:spPr bwMode="auto">
          <a:xfrm>
            <a:off x="4885235" y="3429000"/>
            <a:ext cx="4067521" cy="3275855"/>
          </a:xfrm>
          <a:prstGeom prst="rect">
            <a:avLst/>
          </a:prstGeom>
          <a:noFill/>
        </p:spPr>
      </p:pic>
      <p:pic>
        <p:nvPicPr>
          <p:cNvPr id="4100" name="Picture 4" descr="http://www.harrymcfee.com/mussolini.jpg"/>
          <p:cNvPicPr>
            <a:picLocks noChangeAspect="1" noChangeArrowheads="1"/>
          </p:cNvPicPr>
          <p:nvPr/>
        </p:nvPicPr>
        <p:blipFill>
          <a:blip r:embed="rId3" cstate="print"/>
          <a:srcRect/>
          <a:stretch>
            <a:fillRect/>
          </a:stretch>
        </p:blipFill>
        <p:spPr bwMode="auto">
          <a:xfrm>
            <a:off x="1043608" y="2996952"/>
            <a:ext cx="3544813" cy="367973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1930’s- rise of dictators</a:t>
            </a:r>
            <a:endParaRPr lang="en-US" dirty="0"/>
          </a:p>
        </p:txBody>
      </p:sp>
      <p:sp>
        <p:nvSpPr>
          <p:cNvPr id="3" name="Content Placeholder 2"/>
          <p:cNvSpPr>
            <a:spLocks noGrp="1"/>
          </p:cNvSpPr>
          <p:nvPr>
            <p:ph idx="1"/>
          </p:nvPr>
        </p:nvSpPr>
        <p:spPr/>
        <p:txBody>
          <a:bodyPr/>
          <a:lstStyle/>
          <a:p>
            <a:r>
              <a:rPr lang="en-CA" u="sng" dirty="0" smtClean="0"/>
              <a:t>Spain: General Francisco Franco</a:t>
            </a:r>
          </a:p>
          <a:p>
            <a:r>
              <a:rPr lang="en-US" dirty="0" smtClean="0"/>
              <a:t>Overthrew Spanish government in a military coup</a:t>
            </a:r>
            <a:endParaRPr lang="en-US" dirty="0"/>
          </a:p>
        </p:txBody>
      </p:sp>
      <p:pic>
        <p:nvPicPr>
          <p:cNvPr id="1026" name="Picture 2" descr="http://libcom.org/files/franco.jpg"/>
          <p:cNvPicPr>
            <a:picLocks noChangeAspect="1" noChangeArrowheads="1"/>
          </p:cNvPicPr>
          <p:nvPr/>
        </p:nvPicPr>
        <p:blipFill>
          <a:blip r:embed="rId2" cstate="print"/>
          <a:srcRect/>
          <a:stretch>
            <a:fillRect/>
          </a:stretch>
        </p:blipFill>
        <p:spPr bwMode="auto">
          <a:xfrm>
            <a:off x="5940152" y="3140968"/>
            <a:ext cx="2381250" cy="3171826"/>
          </a:xfrm>
          <a:prstGeom prst="rect">
            <a:avLst/>
          </a:prstGeom>
          <a:noFill/>
        </p:spPr>
      </p:pic>
      <p:pic>
        <p:nvPicPr>
          <p:cNvPr id="1028" name="Picture 4" descr="http://www.lpusd.k12.ca.us/rm1/online/hotpotatoestav/TAV11-1/_Franco.jpg"/>
          <p:cNvPicPr>
            <a:picLocks noChangeAspect="1" noChangeArrowheads="1"/>
          </p:cNvPicPr>
          <p:nvPr/>
        </p:nvPicPr>
        <p:blipFill>
          <a:blip r:embed="rId3" cstate="print"/>
          <a:srcRect/>
          <a:stretch>
            <a:fillRect/>
          </a:stretch>
        </p:blipFill>
        <p:spPr bwMode="auto">
          <a:xfrm>
            <a:off x="1691680" y="3284984"/>
            <a:ext cx="2302055" cy="291809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1930’s- rise of dictators</a:t>
            </a:r>
            <a:endParaRPr lang="en-US" dirty="0"/>
          </a:p>
        </p:txBody>
      </p:sp>
      <p:sp>
        <p:nvSpPr>
          <p:cNvPr id="3" name="Content Placeholder 2"/>
          <p:cNvSpPr>
            <a:spLocks noGrp="1"/>
          </p:cNvSpPr>
          <p:nvPr>
            <p:ph idx="1"/>
          </p:nvPr>
        </p:nvSpPr>
        <p:spPr/>
        <p:txBody>
          <a:bodyPr/>
          <a:lstStyle/>
          <a:p>
            <a:r>
              <a:rPr lang="en-CA" dirty="0" smtClean="0"/>
              <a:t>Germany: Adolf Hitler</a:t>
            </a:r>
          </a:p>
          <a:p>
            <a:r>
              <a:rPr lang="en-US" dirty="0" smtClean="0"/>
              <a:t>4 women in his life, 3 committed suicide one failed </a:t>
            </a:r>
            <a:endParaRPr lang="en-US" dirty="0"/>
          </a:p>
        </p:txBody>
      </p:sp>
      <p:pic>
        <p:nvPicPr>
          <p:cNvPr id="2050" name="Picture 2" descr="http://www.toptenz.net/wp-content/uploads/2012/09/england-vs-nazi-germany.jpg"/>
          <p:cNvPicPr>
            <a:picLocks noChangeAspect="1" noChangeArrowheads="1"/>
          </p:cNvPicPr>
          <p:nvPr/>
        </p:nvPicPr>
        <p:blipFill>
          <a:blip r:embed="rId2" cstate="print"/>
          <a:srcRect/>
          <a:stretch>
            <a:fillRect/>
          </a:stretch>
        </p:blipFill>
        <p:spPr bwMode="auto">
          <a:xfrm>
            <a:off x="4139952" y="3501008"/>
            <a:ext cx="4762500" cy="3143250"/>
          </a:xfrm>
          <a:prstGeom prst="rect">
            <a:avLst/>
          </a:prstGeom>
          <a:noFill/>
        </p:spPr>
      </p:pic>
      <p:pic>
        <p:nvPicPr>
          <p:cNvPr id="2052" name="Picture 4" descr="http://www.painting-history.com/imgs/hitler_poster.jpg"/>
          <p:cNvPicPr>
            <a:picLocks noChangeAspect="1" noChangeArrowheads="1"/>
          </p:cNvPicPr>
          <p:nvPr/>
        </p:nvPicPr>
        <p:blipFill>
          <a:blip r:embed="rId3" cstate="print"/>
          <a:srcRect/>
          <a:stretch>
            <a:fillRect/>
          </a:stretch>
        </p:blipFill>
        <p:spPr bwMode="auto">
          <a:xfrm>
            <a:off x="1403648" y="3429000"/>
            <a:ext cx="2281436" cy="3148382"/>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Wwii</a:t>
            </a:r>
            <a:r>
              <a:rPr lang="en-CA" dirty="0" smtClean="0"/>
              <a:t>- Hitler</a:t>
            </a:r>
            <a:endParaRPr lang="en-CA" dirty="0"/>
          </a:p>
        </p:txBody>
      </p:sp>
      <p:sp>
        <p:nvSpPr>
          <p:cNvPr id="3" name="Content Placeholder 2"/>
          <p:cNvSpPr>
            <a:spLocks noGrp="1"/>
          </p:cNvSpPr>
          <p:nvPr>
            <p:ph idx="1"/>
          </p:nvPr>
        </p:nvSpPr>
        <p:spPr/>
        <p:txBody>
          <a:bodyPr>
            <a:normAutofit/>
          </a:bodyPr>
          <a:lstStyle/>
          <a:p>
            <a:r>
              <a:rPr lang="en-CA" dirty="0" smtClean="0">
                <a:hlinkClick r:id="rId2"/>
              </a:rPr>
              <a:t>Hitler Speech </a:t>
            </a:r>
            <a:r>
              <a:rPr lang="en-CA" dirty="0"/>
              <a:t> </a:t>
            </a:r>
            <a:r>
              <a:rPr lang="en-CA" dirty="0" smtClean="0"/>
              <a:t>(go to minute 6)</a:t>
            </a:r>
          </a:p>
          <a:p>
            <a:endParaRPr lang="en-CA" dirty="0"/>
          </a:p>
          <a:p>
            <a:r>
              <a:rPr lang="en-CA" dirty="0" smtClean="0"/>
              <a:t>What kind of body language does he use? </a:t>
            </a:r>
          </a:p>
          <a:p>
            <a:endParaRPr lang="en-CA" dirty="0" smtClean="0"/>
          </a:p>
          <a:p>
            <a:r>
              <a:rPr lang="en-CA" dirty="0" smtClean="0"/>
              <a:t>What is his tone, tempo, and pace like?</a:t>
            </a:r>
          </a:p>
          <a:p>
            <a:endParaRPr lang="en-CA" dirty="0" smtClean="0"/>
          </a:p>
          <a:p>
            <a:r>
              <a:rPr lang="en-CA" dirty="0" smtClean="0"/>
              <a:t>What is the message he is giving the German youth?</a:t>
            </a:r>
            <a:endParaRPr lang="en-CA" dirty="0"/>
          </a:p>
        </p:txBody>
      </p:sp>
    </p:spTree>
    <p:extLst>
      <p:ext uri="{BB962C8B-B14F-4D97-AF65-F5344CB8AC3E}">
        <p14:creationId xmlns:p14="http://schemas.microsoft.com/office/powerpoint/2010/main" val="696759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Class Preview</a:t>
            </a:r>
            <a:endParaRPr lang="en-CA" dirty="0"/>
          </a:p>
        </p:txBody>
      </p:sp>
      <p:sp>
        <p:nvSpPr>
          <p:cNvPr id="3" name="Content Placeholder 2"/>
          <p:cNvSpPr>
            <a:spLocks noGrp="1"/>
          </p:cNvSpPr>
          <p:nvPr>
            <p:ph idx="1"/>
          </p:nvPr>
        </p:nvSpPr>
        <p:spPr/>
        <p:txBody>
          <a:bodyPr/>
          <a:lstStyle/>
          <a:p>
            <a:r>
              <a:rPr lang="en-CA" dirty="0" smtClean="0"/>
              <a:t>Current events</a:t>
            </a:r>
          </a:p>
          <a:p>
            <a:r>
              <a:rPr lang="en-CA" dirty="0" smtClean="0"/>
              <a:t>Lecture WWII</a:t>
            </a:r>
          </a:p>
          <a:p>
            <a:r>
              <a:rPr lang="en-CA" dirty="0" smtClean="0"/>
              <a:t>War Connections</a:t>
            </a:r>
          </a:p>
          <a:p>
            <a:r>
              <a:rPr lang="en-CA" dirty="0" smtClean="0"/>
              <a:t>Speeches activity</a:t>
            </a:r>
            <a:endParaRPr lang="en-CA" dirty="0"/>
          </a:p>
        </p:txBody>
      </p:sp>
    </p:spTree>
    <p:extLst>
      <p:ext uri="{BB962C8B-B14F-4D97-AF65-F5344CB8AC3E}">
        <p14:creationId xmlns:p14="http://schemas.microsoft.com/office/powerpoint/2010/main" val="25899436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err="1" smtClean="0"/>
              <a:t>Wwii</a:t>
            </a:r>
            <a:r>
              <a:rPr lang="en-CA" dirty="0" smtClean="0"/>
              <a:t>- Hitler</a:t>
            </a:r>
            <a:endParaRPr lang="en-CA" dirty="0"/>
          </a:p>
        </p:txBody>
      </p:sp>
      <p:sp>
        <p:nvSpPr>
          <p:cNvPr id="3" name="Content Placeholder 2"/>
          <p:cNvSpPr>
            <a:spLocks noGrp="1"/>
          </p:cNvSpPr>
          <p:nvPr>
            <p:ph idx="1"/>
          </p:nvPr>
        </p:nvSpPr>
        <p:spPr/>
        <p:txBody>
          <a:bodyPr>
            <a:normAutofit lnSpcReduction="10000"/>
          </a:bodyPr>
          <a:lstStyle/>
          <a:p>
            <a:r>
              <a:rPr lang="en-CA" dirty="0" smtClean="0"/>
              <a:t>Blamed German suffering on treaty of Versailles- Why?</a:t>
            </a:r>
          </a:p>
          <a:p>
            <a:endParaRPr lang="en-CA" dirty="0"/>
          </a:p>
          <a:p>
            <a:r>
              <a:rPr lang="en-CA" dirty="0" smtClean="0"/>
              <a:t>Also blamed Jewish people for the troubles of Germany  </a:t>
            </a:r>
          </a:p>
          <a:p>
            <a:endParaRPr lang="en-CA" dirty="0"/>
          </a:p>
          <a:p>
            <a:r>
              <a:rPr lang="en-CA" dirty="0" smtClean="0"/>
              <a:t>He was a great orator and able to sell his policies to millions through brainwashing and theatrical speeches</a:t>
            </a:r>
            <a:r>
              <a:rPr lang="en-CA" dirty="0" smtClean="0"/>
              <a:t>.</a:t>
            </a:r>
          </a:p>
          <a:p>
            <a:endParaRPr lang="en-CA" dirty="0" smtClean="0"/>
          </a:p>
          <a:p>
            <a:r>
              <a:rPr lang="en-CA" dirty="0" smtClean="0"/>
              <a:t>Hitler studied opera singers to refine his style </a:t>
            </a:r>
            <a:endParaRPr lang="en-CA" dirty="0"/>
          </a:p>
        </p:txBody>
      </p:sp>
    </p:spTree>
    <p:extLst>
      <p:ext uri="{BB962C8B-B14F-4D97-AF65-F5344CB8AC3E}">
        <p14:creationId xmlns:p14="http://schemas.microsoft.com/office/powerpoint/2010/main" val="14725536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502</TotalTime>
  <Words>838</Words>
  <Application>Microsoft Office PowerPoint</Application>
  <PresentationFormat>On-screen Show (4:3)</PresentationFormat>
  <Paragraphs>109</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Apothecary</vt:lpstr>
      <vt:lpstr>World war 2- wwii</vt:lpstr>
      <vt:lpstr>wwii</vt:lpstr>
      <vt:lpstr>1930’s- rise of dictators</vt:lpstr>
      <vt:lpstr>1930’s- rise of dictators</vt:lpstr>
      <vt:lpstr>1930’s- rise of dictators</vt:lpstr>
      <vt:lpstr>1930’s- rise of dictators</vt:lpstr>
      <vt:lpstr>Wwii- Hitler</vt:lpstr>
      <vt:lpstr>Class Preview</vt:lpstr>
      <vt:lpstr>Wwii- Hitler</vt:lpstr>
      <vt:lpstr>Wwii- Hitler &amp; Great depression</vt:lpstr>
      <vt:lpstr>Wwii- Hitler</vt:lpstr>
      <vt:lpstr>Early Nazi aggression: Before war is declared</vt:lpstr>
      <vt:lpstr>Early nazi aggression: Before war is declared</vt:lpstr>
      <vt:lpstr>The final straw</vt:lpstr>
      <vt:lpstr>The final straw</vt:lpstr>
      <vt:lpstr>Activity: Great Speeches</vt:lpstr>
      <vt:lpstr>Speeches in Audio</vt:lpstr>
      <vt:lpstr>WW2 Assignment</vt:lpstr>
      <vt:lpstr>WW2 Assignment</vt:lpstr>
      <vt:lpstr>WW2 Assignment: Deliverables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2- wwii</dc:title>
  <dc:creator>Windows User</dc:creator>
  <cp:lastModifiedBy>Windows User</cp:lastModifiedBy>
  <cp:revision>26</cp:revision>
  <dcterms:created xsi:type="dcterms:W3CDTF">2013-04-15T01:37:25Z</dcterms:created>
  <dcterms:modified xsi:type="dcterms:W3CDTF">2013-04-22T04:09:17Z</dcterms:modified>
</cp:coreProperties>
</file>