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1" r:id="rId4"/>
    <p:sldId id="258" r:id="rId5"/>
    <p:sldId id="273" r:id="rId6"/>
    <p:sldId id="257" r:id="rId7"/>
    <p:sldId id="269" r:id="rId8"/>
    <p:sldId id="270" r:id="rId9"/>
    <p:sldId id="259" r:id="rId10"/>
    <p:sldId id="260" r:id="rId11"/>
    <p:sldId id="268"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50B6B4A-871B-49B0-9851-7908435C77BE}" type="datetimeFigureOut">
              <a:rPr lang="en-CA" smtClean="0"/>
              <a:pPr/>
              <a:t>2013-11-12</a:t>
            </a:fld>
            <a:endParaRPr lang="en-C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CA">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AF118BE-961A-4B84-8DC8-D55AAA6C0B49}" type="slidenum">
              <a:rPr lang="en-CA" smtClean="0">
                <a:solidFill>
                  <a:srgbClr val="94C600"/>
                </a:solidFill>
              </a:rPr>
              <a:pPr/>
              <a:t>‹#›</a:t>
            </a:fld>
            <a:endParaRPr lang="en-CA">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1663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6AF118BE-961A-4B84-8DC8-D55AAA6C0B49}" type="slidenum">
              <a:rPr lang="en-CA" smtClean="0"/>
              <a:pPr/>
              <a:t>‹#›</a:t>
            </a:fld>
            <a:endParaRPr lang="en-CA"/>
          </a:p>
        </p:txBody>
      </p:sp>
    </p:spTree>
    <p:extLst>
      <p:ext uri="{BB962C8B-B14F-4D97-AF65-F5344CB8AC3E}">
        <p14:creationId xmlns:p14="http://schemas.microsoft.com/office/powerpoint/2010/main" val="195954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6AF118BE-961A-4B84-8DC8-D55AAA6C0B49}" type="slidenum">
              <a:rPr lang="en-CA" smtClean="0"/>
              <a:pPr/>
              <a:t>‹#›</a:t>
            </a:fld>
            <a:endParaRPr lang="en-CA"/>
          </a:p>
        </p:txBody>
      </p:sp>
    </p:spTree>
    <p:extLst>
      <p:ext uri="{BB962C8B-B14F-4D97-AF65-F5344CB8AC3E}">
        <p14:creationId xmlns:p14="http://schemas.microsoft.com/office/powerpoint/2010/main" val="227041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6AF118BE-961A-4B84-8DC8-D55AAA6C0B49}" type="slidenum">
              <a:rPr lang="en-CA" smtClean="0"/>
              <a:pPr/>
              <a:t>‹#›</a:t>
            </a:fld>
            <a:endParaRPr lang="en-CA"/>
          </a:p>
        </p:txBody>
      </p:sp>
    </p:spTree>
    <p:extLst>
      <p:ext uri="{BB962C8B-B14F-4D97-AF65-F5344CB8AC3E}">
        <p14:creationId xmlns:p14="http://schemas.microsoft.com/office/powerpoint/2010/main" val="373580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5" name="Footer Placeholder 4"/>
          <p:cNvSpPr>
            <a:spLocks noGrp="1"/>
          </p:cNvSpPr>
          <p:nvPr>
            <p:ph type="ftr" sz="quarter" idx="11"/>
          </p:nvPr>
        </p:nvSpPr>
        <p:spPr/>
        <p:txBody>
          <a:bodyPr/>
          <a:lstStyle/>
          <a:p>
            <a:endParaRPr lang="en-CA">
              <a:solidFill>
                <a:srgbClr val="94C600"/>
              </a:solidFill>
            </a:endParaRPr>
          </a:p>
        </p:txBody>
      </p:sp>
      <p:sp>
        <p:nvSpPr>
          <p:cNvPr id="6" name="Slide Number Placeholder 5"/>
          <p:cNvSpPr>
            <a:spLocks noGrp="1"/>
          </p:cNvSpPr>
          <p:nvPr>
            <p:ph type="sldNum" sz="quarter" idx="12"/>
          </p:nvPr>
        </p:nvSpPr>
        <p:spPr/>
        <p:txBody>
          <a:bodyPr/>
          <a:lstStyle/>
          <a:p>
            <a:fld id="{6AF118BE-961A-4B84-8DC8-D55AAA6C0B49}" type="slidenum">
              <a:rPr lang="en-CA" smtClean="0"/>
              <a:pPr/>
              <a:t>‹#›</a:t>
            </a:fld>
            <a:endParaRPr lang="en-CA"/>
          </a:p>
        </p:txBody>
      </p:sp>
    </p:spTree>
    <p:extLst>
      <p:ext uri="{BB962C8B-B14F-4D97-AF65-F5344CB8AC3E}">
        <p14:creationId xmlns:p14="http://schemas.microsoft.com/office/powerpoint/2010/main" val="238383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6" name="Footer Placeholder 5"/>
          <p:cNvSpPr>
            <a:spLocks noGrp="1"/>
          </p:cNvSpPr>
          <p:nvPr>
            <p:ph type="ftr" sz="quarter" idx="11"/>
          </p:nvPr>
        </p:nvSpPr>
        <p:spPr/>
        <p:txBody>
          <a:bodyPr/>
          <a:lstStyle/>
          <a:p>
            <a:endParaRPr lang="en-CA">
              <a:solidFill>
                <a:srgbClr val="94C600"/>
              </a:solidFill>
            </a:endParaRPr>
          </a:p>
        </p:txBody>
      </p:sp>
      <p:sp>
        <p:nvSpPr>
          <p:cNvPr id="7" name="Slide Number Placeholder 6"/>
          <p:cNvSpPr>
            <a:spLocks noGrp="1"/>
          </p:cNvSpPr>
          <p:nvPr>
            <p:ph type="sldNum" sz="quarter" idx="12"/>
          </p:nvPr>
        </p:nvSpPr>
        <p:spPr/>
        <p:txBody>
          <a:bodyPr/>
          <a:lstStyle/>
          <a:p>
            <a:fld id="{6AF118BE-961A-4B84-8DC8-D55AAA6C0B49}" type="slidenum">
              <a:rPr lang="en-CA" smtClean="0"/>
              <a:pPr/>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91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8" name="Footer Placeholder 7"/>
          <p:cNvSpPr>
            <a:spLocks noGrp="1"/>
          </p:cNvSpPr>
          <p:nvPr>
            <p:ph type="ftr" sz="quarter" idx="11"/>
          </p:nvPr>
        </p:nvSpPr>
        <p:spPr/>
        <p:txBody>
          <a:bodyPr/>
          <a:lstStyle/>
          <a:p>
            <a:endParaRPr lang="en-CA">
              <a:solidFill>
                <a:srgbClr val="94C600"/>
              </a:solidFill>
            </a:endParaRPr>
          </a:p>
        </p:txBody>
      </p:sp>
      <p:sp>
        <p:nvSpPr>
          <p:cNvPr id="9" name="Slide Number Placeholder 8"/>
          <p:cNvSpPr>
            <a:spLocks noGrp="1"/>
          </p:cNvSpPr>
          <p:nvPr>
            <p:ph type="sldNum" sz="quarter" idx="12"/>
          </p:nvPr>
        </p:nvSpPr>
        <p:spPr/>
        <p:txBody>
          <a:bodyPr/>
          <a:lstStyle/>
          <a:p>
            <a:fld id="{6AF118BE-961A-4B84-8DC8-D55AAA6C0B49}" type="slidenum">
              <a:rPr lang="en-CA" smtClean="0"/>
              <a:pPr/>
              <a:t>‹#›</a:t>
            </a:fld>
            <a:endParaRPr lang="en-CA"/>
          </a:p>
        </p:txBody>
      </p:sp>
    </p:spTree>
    <p:extLst>
      <p:ext uri="{BB962C8B-B14F-4D97-AF65-F5344CB8AC3E}">
        <p14:creationId xmlns:p14="http://schemas.microsoft.com/office/powerpoint/2010/main" val="302478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4" name="Footer Placeholder 3"/>
          <p:cNvSpPr>
            <a:spLocks noGrp="1"/>
          </p:cNvSpPr>
          <p:nvPr>
            <p:ph type="ftr" sz="quarter" idx="11"/>
          </p:nvPr>
        </p:nvSpPr>
        <p:spPr/>
        <p:txBody>
          <a:bodyPr/>
          <a:lstStyle/>
          <a:p>
            <a:endParaRPr lang="en-CA">
              <a:solidFill>
                <a:srgbClr val="94C600"/>
              </a:solidFill>
            </a:endParaRPr>
          </a:p>
        </p:txBody>
      </p:sp>
      <p:sp>
        <p:nvSpPr>
          <p:cNvPr id="5" name="Slide Number Placeholder 4"/>
          <p:cNvSpPr>
            <a:spLocks noGrp="1"/>
          </p:cNvSpPr>
          <p:nvPr>
            <p:ph type="sldNum" sz="quarter" idx="12"/>
          </p:nvPr>
        </p:nvSpPr>
        <p:spPr/>
        <p:txBody>
          <a:bodyPr/>
          <a:lstStyle/>
          <a:p>
            <a:fld id="{6AF118BE-961A-4B84-8DC8-D55AAA6C0B49}" type="slidenum">
              <a:rPr lang="en-CA" smtClean="0"/>
              <a:pPr/>
              <a:t>‹#›</a:t>
            </a:fld>
            <a:endParaRPr lang="en-CA"/>
          </a:p>
        </p:txBody>
      </p:sp>
    </p:spTree>
    <p:extLst>
      <p:ext uri="{BB962C8B-B14F-4D97-AF65-F5344CB8AC3E}">
        <p14:creationId xmlns:p14="http://schemas.microsoft.com/office/powerpoint/2010/main" val="149360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3" name="Footer Placeholder 2"/>
          <p:cNvSpPr>
            <a:spLocks noGrp="1"/>
          </p:cNvSpPr>
          <p:nvPr>
            <p:ph type="ftr" sz="quarter" idx="11"/>
          </p:nvPr>
        </p:nvSpPr>
        <p:spPr/>
        <p:txBody>
          <a:bodyPr/>
          <a:lstStyle/>
          <a:p>
            <a:endParaRPr lang="en-CA">
              <a:solidFill>
                <a:srgbClr val="94C600"/>
              </a:solidFill>
            </a:endParaRPr>
          </a:p>
        </p:txBody>
      </p:sp>
      <p:sp>
        <p:nvSpPr>
          <p:cNvPr id="4" name="Slide Number Placeholder 3"/>
          <p:cNvSpPr>
            <a:spLocks noGrp="1"/>
          </p:cNvSpPr>
          <p:nvPr>
            <p:ph type="sldNum" sz="quarter" idx="12"/>
          </p:nvPr>
        </p:nvSpPr>
        <p:spPr/>
        <p:txBody>
          <a:bodyPr/>
          <a:lstStyle/>
          <a:p>
            <a:fld id="{6AF118BE-961A-4B84-8DC8-D55AAA6C0B49}" type="slidenum">
              <a:rPr lang="en-CA" smtClean="0"/>
              <a:pPr/>
              <a:t>‹#›</a:t>
            </a:fld>
            <a:endParaRPr lang="en-CA"/>
          </a:p>
        </p:txBody>
      </p:sp>
    </p:spTree>
    <p:extLst>
      <p:ext uri="{BB962C8B-B14F-4D97-AF65-F5344CB8AC3E}">
        <p14:creationId xmlns:p14="http://schemas.microsoft.com/office/powerpoint/2010/main" val="362918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7" name="Slide Number Placeholder 6"/>
          <p:cNvSpPr>
            <a:spLocks noGrp="1"/>
          </p:cNvSpPr>
          <p:nvPr>
            <p:ph type="sldNum" sz="quarter" idx="12"/>
          </p:nvPr>
        </p:nvSpPr>
        <p:spPr/>
        <p:txBody>
          <a:bodyPr/>
          <a:lstStyle/>
          <a:p>
            <a:fld id="{6AF118BE-961A-4B84-8DC8-D55AAA6C0B49}" type="slidenum">
              <a:rPr lang="en-CA" smtClean="0"/>
              <a:pPr/>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95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B6B4A-871B-49B0-9851-7908435C77BE}" type="datetimeFigureOut">
              <a:rPr lang="en-CA" smtClean="0"/>
              <a:pPr/>
              <a:t>2013-11-12</a:t>
            </a:fld>
            <a:endParaRPr lang="en-C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CA">
              <a:solidFill>
                <a:srgbClr val="94C600"/>
              </a:solidFill>
            </a:endParaRPr>
          </a:p>
        </p:txBody>
      </p:sp>
      <p:sp>
        <p:nvSpPr>
          <p:cNvPr id="7" name="Slide Number Placeholder 6"/>
          <p:cNvSpPr>
            <a:spLocks noGrp="1"/>
          </p:cNvSpPr>
          <p:nvPr>
            <p:ph type="sldNum" sz="quarter" idx="12"/>
          </p:nvPr>
        </p:nvSpPr>
        <p:spPr/>
        <p:txBody>
          <a:bodyPr/>
          <a:lstStyle/>
          <a:p>
            <a:fld id="{6AF118BE-961A-4B84-8DC8-D55AAA6C0B49}" type="slidenum">
              <a:rPr lang="en-CA" smtClean="0"/>
              <a:pPr/>
              <a:t>‹#›</a:t>
            </a:fld>
            <a:endParaRPr lang="en-CA"/>
          </a:p>
        </p:txBody>
      </p:sp>
    </p:spTree>
    <p:extLst>
      <p:ext uri="{BB962C8B-B14F-4D97-AF65-F5344CB8AC3E}">
        <p14:creationId xmlns:p14="http://schemas.microsoft.com/office/powerpoint/2010/main" val="395612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50B6B4A-871B-49B0-9851-7908435C77BE}" type="datetimeFigureOut">
              <a:rPr lang="en-CA" smtClean="0"/>
              <a:pPr/>
              <a:t>2013-11-12</a:t>
            </a:fld>
            <a:endParaRPr lang="en-C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CA">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AF118BE-961A-4B84-8DC8-D55AAA6C0B49}" type="slidenum">
              <a:rPr lang="en-CA" smtClean="0"/>
              <a:pPr/>
              <a:t>‹#›</a:t>
            </a:fld>
            <a:endParaRPr lang="en-CA"/>
          </a:p>
        </p:txBody>
      </p:sp>
    </p:spTree>
    <p:extLst>
      <p:ext uri="{BB962C8B-B14F-4D97-AF65-F5344CB8AC3E}">
        <p14:creationId xmlns:p14="http://schemas.microsoft.com/office/powerpoint/2010/main" val="685690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Week 2, lesson 6</a:t>
            </a:r>
            <a:endParaRPr lang="en-CA" dirty="0"/>
          </a:p>
        </p:txBody>
      </p:sp>
      <p:sp>
        <p:nvSpPr>
          <p:cNvPr id="3" name="Subtitle 2"/>
          <p:cNvSpPr>
            <a:spLocks noGrp="1"/>
          </p:cNvSpPr>
          <p:nvPr>
            <p:ph type="subTitle" idx="1"/>
          </p:nvPr>
        </p:nvSpPr>
        <p:spPr/>
        <p:txBody>
          <a:bodyPr/>
          <a:lstStyle/>
          <a:p>
            <a:r>
              <a:rPr lang="en-CA" dirty="0" smtClean="0"/>
              <a:t>Welcome back, how was the weekend?</a:t>
            </a:r>
            <a:endParaRPr lang="en-CA" dirty="0"/>
          </a:p>
        </p:txBody>
      </p:sp>
    </p:spTree>
    <p:extLst>
      <p:ext uri="{BB962C8B-B14F-4D97-AF65-F5344CB8AC3E}">
        <p14:creationId xmlns:p14="http://schemas.microsoft.com/office/powerpoint/2010/main" val="2574012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Treaties</a:t>
            </a:r>
            <a:endParaRPr lang="en-CA" dirty="0"/>
          </a:p>
        </p:txBody>
      </p:sp>
      <p:sp>
        <p:nvSpPr>
          <p:cNvPr id="4" name="Content Placeholder 3"/>
          <p:cNvSpPr>
            <a:spLocks noGrp="1"/>
          </p:cNvSpPr>
          <p:nvPr>
            <p:ph idx="1"/>
          </p:nvPr>
        </p:nvSpPr>
        <p:spPr>
          <a:xfrm>
            <a:off x="1043492" y="2323652"/>
            <a:ext cx="6777317" cy="4057676"/>
          </a:xfrm>
        </p:spPr>
        <p:txBody>
          <a:bodyPr>
            <a:normAutofit lnSpcReduction="10000"/>
          </a:bodyPr>
          <a:lstStyle/>
          <a:p>
            <a:r>
              <a:rPr lang="en-CA" dirty="0" smtClean="0"/>
              <a:t>1</a:t>
            </a:r>
            <a:r>
              <a:rPr lang="en-CA" baseline="30000" dirty="0" smtClean="0"/>
              <a:t>st</a:t>
            </a:r>
            <a:r>
              <a:rPr lang="en-CA" dirty="0" smtClean="0"/>
              <a:t> N leaders believed they were sharing their land for the protection and support of their people</a:t>
            </a:r>
          </a:p>
          <a:p>
            <a:endParaRPr lang="en-CA" dirty="0" smtClean="0"/>
          </a:p>
          <a:p>
            <a:pPr marL="68580" indent="0">
              <a:buNone/>
            </a:pPr>
            <a:r>
              <a:rPr lang="en-CA" u="sng" dirty="0" smtClean="0"/>
              <a:t>-the bison and fur bearing animals across Canada were becoming scarce and could not support 1</a:t>
            </a:r>
            <a:r>
              <a:rPr lang="en-CA" u="sng" baseline="30000" dirty="0" smtClean="0"/>
              <a:t>st</a:t>
            </a:r>
            <a:r>
              <a:rPr lang="en-CA" u="sng" dirty="0" smtClean="0"/>
              <a:t> N populations any longer</a:t>
            </a:r>
            <a:r>
              <a:rPr lang="en-CA" dirty="0" smtClean="0"/>
              <a:t>.</a:t>
            </a:r>
          </a:p>
          <a:p>
            <a:endParaRPr lang="en-CA" dirty="0"/>
          </a:p>
          <a:p>
            <a:r>
              <a:rPr lang="en-CA" dirty="0" smtClean="0"/>
              <a:t>1871 the treaty process began when Canada sent </a:t>
            </a:r>
            <a:r>
              <a:rPr lang="en-CA" dirty="0" err="1" smtClean="0"/>
              <a:t>Wemyss</a:t>
            </a:r>
            <a:r>
              <a:rPr lang="en-CA" dirty="0" smtClean="0"/>
              <a:t> Simpson to negotiate with the plains 1</a:t>
            </a:r>
            <a:r>
              <a:rPr lang="en-CA" baseline="30000" dirty="0" smtClean="0"/>
              <a:t>st</a:t>
            </a:r>
            <a:r>
              <a:rPr lang="en-CA" dirty="0" smtClean="0"/>
              <a:t> N.</a:t>
            </a:r>
            <a:endParaRPr lang="en-CA" dirty="0"/>
          </a:p>
        </p:txBody>
      </p:sp>
    </p:spTree>
    <p:extLst>
      <p:ext uri="{BB962C8B-B14F-4D97-AF65-F5344CB8AC3E}">
        <p14:creationId xmlns:p14="http://schemas.microsoft.com/office/powerpoint/2010/main" val="208594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831" y="188640"/>
            <a:ext cx="7024744" cy="1143000"/>
          </a:xfrm>
        </p:spPr>
        <p:txBody>
          <a:bodyPr/>
          <a:lstStyle/>
          <a:p>
            <a:r>
              <a:rPr lang="en-CA" dirty="0" smtClean="0"/>
              <a:t>Historical Bison range</a:t>
            </a:r>
            <a:endParaRPr lang="en-CA" dirty="0"/>
          </a:p>
        </p:txBody>
      </p:sp>
      <p:sp>
        <p:nvSpPr>
          <p:cNvPr id="3" name="Content Placeholder 2"/>
          <p:cNvSpPr>
            <a:spLocks noGrp="1"/>
          </p:cNvSpPr>
          <p:nvPr>
            <p:ph idx="1"/>
          </p:nvPr>
        </p:nvSpPr>
        <p:spPr/>
        <p:txBody>
          <a:bodyPr/>
          <a:lstStyle/>
          <a:p>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831" y="1484784"/>
            <a:ext cx="66675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18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024744" cy="1143000"/>
          </a:xfrm>
        </p:spPr>
        <p:txBody>
          <a:bodyPr/>
          <a:lstStyle/>
          <a:p>
            <a:r>
              <a:rPr lang="en-CA" dirty="0" smtClean="0"/>
              <a:t>Treaties</a:t>
            </a:r>
            <a:endParaRPr lang="en-CA" dirty="0"/>
          </a:p>
        </p:txBody>
      </p:sp>
      <p:sp>
        <p:nvSpPr>
          <p:cNvPr id="4" name="Content Placeholder 3"/>
          <p:cNvSpPr>
            <a:spLocks noGrp="1"/>
          </p:cNvSpPr>
          <p:nvPr>
            <p:ph idx="1"/>
          </p:nvPr>
        </p:nvSpPr>
        <p:spPr>
          <a:xfrm>
            <a:off x="1043492" y="1412776"/>
            <a:ext cx="6777317" cy="4824536"/>
          </a:xfrm>
        </p:spPr>
        <p:txBody>
          <a:bodyPr>
            <a:normAutofit/>
          </a:bodyPr>
          <a:lstStyle/>
          <a:p>
            <a:r>
              <a:rPr lang="en-CA" sz="3200" dirty="0" smtClean="0"/>
              <a:t>“God intends this land to raise great crops for all his children, and the time is come when it is to be used for that purpose. White people will come here to cultivate it under any circumstances. No power on Earth can prevent it.”</a:t>
            </a:r>
          </a:p>
          <a:p>
            <a:pPr marL="68580" indent="0">
              <a:buNone/>
            </a:pPr>
            <a:r>
              <a:rPr lang="en-CA" sz="3200" dirty="0" smtClean="0"/>
              <a:t>-</a:t>
            </a:r>
            <a:r>
              <a:rPr lang="en-CA" sz="3200" dirty="0" err="1" smtClean="0"/>
              <a:t>Wemyss</a:t>
            </a:r>
            <a:r>
              <a:rPr lang="en-CA" sz="3200" dirty="0" smtClean="0"/>
              <a:t> Simpson, 1871</a:t>
            </a:r>
          </a:p>
          <a:p>
            <a:pPr marL="68580" indent="0">
              <a:buNone/>
            </a:pPr>
            <a:endParaRPr lang="en-CA" sz="2800" dirty="0"/>
          </a:p>
          <a:p>
            <a:pPr marL="68580" indent="0">
              <a:buNone/>
            </a:pPr>
            <a:endParaRPr lang="en-CA" sz="2800" dirty="0"/>
          </a:p>
        </p:txBody>
      </p:sp>
    </p:spTree>
    <p:extLst>
      <p:ext uri="{BB962C8B-B14F-4D97-AF65-F5344CB8AC3E}">
        <p14:creationId xmlns:p14="http://schemas.microsoft.com/office/powerpoint/2010/main" val="111000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024744" cy="1143000"/>
          </a:xfrm>
        </p:spPr>
        <p:txBody>
          <a:bodyPr/>
          <a:lstStyle/>
          <a:p>
            <a:r>
              <a:rPr lang="en-CA" dirty="0" smtClean="0"/>
              <a:t>Treaties</a:t>
            </a:r>
            <a:endParaRPr lang="en-CA" dirty="0"/>
          </a:p>
        </p:txBody>
      </p:sp>
      <p:sp>
        <p:nvSpPr>
          <p:cNvPr id="3" name="Content Placeholder 2"/>
          <p:cNvSpPr>
            <a:spLocks noGrp="1"/>
          </p:cNvSpPr>
          <p:nvPr>
            <p:ph idx="1"/>
          </p:nvPr>
        </p:nvSpPr>
        <p:spPr>
          <a:xfrm>
            <a:off x="1043492" y="1412776"/>
            <a:ext cx="6777317" cy="4968552"/>
          </a:xfrm>
        </p:spPr>
        <p:txBody>
          <a:bodyPr>
            <a:normAutofit/>
          </a:bodyPr>
          <a:lstStyle/>
          <a:p>
            <a:r>
              <a:rPr lang="en-CA" sz="2800" dirty="0" smtClean="0"/>
              <a:t>“I have turned this matter of a treaty over in my mind and I cannot see anything in it to benefit my children. This is what frightens me. After I showed you what I meant to keep for a reserve, you continued to make it smaller and smaller… Let the queen’s subjects go on my land if they choose. I give them liberty. The them rob me. I will go home…”</a:t>
            </a:r>
          </a:p>
          <a:p>
            <a:pPr marL="68580" indent="0">
              <a:buNone/>
            </a:pPr>
            <a:r>
              <a:rPr lang="en-CA" sz="2800" dirty="0" smtClean="0"/>
              <a:t>-Ay-</a:t>
            </a:r>
            <a:r>
              <a:rPr lang="en-CA" sz="2800" dirty="0" err="1" smtClean="0"/>
              <a:t>ee</a:t>
            </a:r>
            <a:r>
              <a:rPr lang="en-CA" sz="2800" dirty="0" smtClean="0"/>
              <a:t>-ta-</a:t>
            </a:r>
            <a:r>
              <a:rPr lang="en-CA" sz="2800" dirty="0" err="1" smtClean="0"/>
              <a:t>pe</a:t>
            </a:r>
            <a:r>
              <a:rPr lang="en-CA" sz="2800" dirty="0" smtClean="0"/>
              <a:t>-</a:t>
            </a:r>
            <a:r>
              <a:rPr lang="en-CA" sz="2800" dirty="0" err="1" smtClean="0"/>
              <a:t>pe-tung</a:t>
            </a:r>
            <a:r>
              <a:rPr lang="en-CA" sz="2800" dirty="0" smtClean="0"/>
              <a:t>, 1871</a:t>
            </a:r>
            <a:endParaRPr lang="en-CA" sz="2800" dirty="0"/>
          </a:p>
          <a:p>
            <a:pPr marL="68580" indent="0">
              <a:buNone/>
            </a:pPr>
            <a:endParaRPr lang="en-CA" dirty="0"/>
          </a:p>
        </p:txBody>
      </p:sp>
    </p:spTree>
    <p:extLst>
      <p:ext uri="{BB962C8B-B14F-4D97-AF65-F5344CB8AC3E}">
        <p14:creationId xmlns:p14="http://schemas.microsoft.com/office/powerpoint/2010/main" val="61148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Treaties</a:t>
            </a:r>
            <a:endParaRPr lang="en-CA" dirty="0"/>
          </a:p>
        </p:txBody>
      </p:sp>
      <p:sp>
        <p:nvSpPr>
          <p:cNvPr id="3" name="Content Placeholder 2"/>
          <p:cNvSpPr>
            <a:spLocks noGrp="1"/>
          </p:cNvSpPr>
          <p:nvPr>
            <p:ph idx="1"/>
          </p:nvPr>
        </p:nvSpPr>
        <p:spPr/>
        <p:txBody>
          <a:bodyPr/>
          <a:lstStyle/>
          <a:p>
            <a:r>
              <a:rPr lang="en-CA" dirty="0" smtClean="0"/>
              <a:t>Do you think these 2 points of view would lead to successful negotiations?</a:t>
            </a:r>
          </a:p>
          <a:p>
            <a:endParaRPr lang="en-CA" dirty="0"/>
          </a:p>
        </p:txBody>
      </p:sp>
    </p:spTree>
    <p:extLst>
      <p:ext uri="{BB962C8B-B14F-4D97-AF65-F5344CB8AC3E}">
        <p14:creationId xmlns:p14="http://schemas.microsoft.com/office/powerpoint/2010/main" val="121784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Treaties- farming</a:t>
            </a:r>
            <a:endParaRPr lang="en-CA" dirty="0"/>
          </a:p>
        </p:txBody>
      </p:sp>
      <p:sp>
        <p:nvSpPr>
          <p:cNvPr id="3" name="Content Placeholder 2"/>
          <p:cNvSpPr>
            <a:spLocks noGrp="1"/>
          </p:cNvSpPr>
          <p:nvPr>
            <p:ph idx="1"/>
          </p:nvPr>
        </p:nvSpPr>
        <p:spPr/>
        <p:txBody>
          <a:bodyPr>
            <a:normAutofit lnSpcReduction="10000"/>
          </a:bodyPr>
          <a:lstStyle/>
          <a:p>
            <a:r>
              <a:rPr lang="en-CA" u="sng" dirty="0" smtClean="0"/>
              <a:t>1</a:t>
            </a:r>
            <a:r>
              <a:rPr lang="en-CA" u="sng" baseline="30000" dirty="0" smtClean="0"/>
              <a:t>st</a:t>
            </a:r>
            <a:r>
              <a:rPr lang="en-CA" u="sng" dirty="0" smtClean="0"/>
              <a:t> N. gave up land and the Canadian government promised to provide food, animals, wagons, seed and tools to begin agriculture. </a:t>
            </a:r>
          </a:p>
          <a:p>
            <a:r>
              <a:rPr lang="en-CA" dirty="0" smtClean="0"/>
              <a:t>However tools provided were not adequate and seed was delivered to late in season.</a:t>
            </a:r>
          </a:p>
          <a:p>
            <a:r>
              <a:rPr lang="en-CA" dirty="0" smtClean="0"/>
              <a:t>Most 1</a:t>
            </a:r>
            <a:r>
              <a:rPr lang="en-CA" baseline="30000" dirty="0" smtClean="0"/>
              <a:t>st</a:t>
            </a:r>
            <a:r>
              <a:rPr lang="en-CA" dirty="0" smtClean="0"/>
              <a:t> N gave up farming by 1900 (24yrs later)</a:t>
            </a:r>
            <a:endParaRPr lang="en-CA" dirty="0"/>
          </a:p>
        </p:txBody>
      </p:sp>
    </p:spTree>
    <p:extLst>
      <p:ext uri="{BB962C8B-B14F-4D97-AF65-F5344CB8AC3E}">
        <p14:creationId xmlns:p14="http://schemas.microsoft.com/office/powerpoint/2010/main" val="75415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Treaties- farming</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Some reserves did succeed in farming.</a:t>
            </a:r>
          </a:p>
          <a:p>
            <a:r>
              <a:rPr lang="en-CA" dirty="0" smtClean="0"/>
              <a:t>However 1</a:t>
            </a:r>
            <a:r>
              <a:rPr lang="en-CA" baseline="30000" dirty="0" smtClean="0"/>
              <a:t>st</a:t>
            </a:r>
            <a:r>
              <a:rPr lang="en-CA" dirty="0" smtClean="0"/>
              <a:t> N were encouraged to grow only what was needed to support their families?</a:t>
            </a:r>
          </a:p>
          <a:p>
            <a:pPr marL="68580" indent="0">
              <a:buNone/>
            </a:pPr>
            <a:endParaRPr lang="en-CA" dirty="0"/>
          </a:p>
          <a:p>
            <a:pPr marL="68580" indent="0">
              <a:buNone/>
            </a:pPr>
            <a:r>
              <a:rPr lang="en-CA" dirty="0" smtClean="0"/>
              <a:t>-What is wrong with this </a:t>
            </a:r>
          </a:p>
          <a:p>
            <a:pPr marL="68580" indent="0">
              <a:buNone/>
            </a:pPr>
            <a:r>
              <a:rPr lang="en-CA" dirty="0" smtClean="0"/>
              <a:t>kind of encouragement?</a:t>
            </a:r>
          </a:p>
          <a:p>
            <a:pPr marL="68580" indent="0">
              <a:buNone/>
            </a:pPr>
            <a:endParaRPr lang="en-CA" dirty="0"/>
          </a:p>
          <a:p>
            <a:pPr marL="68580" indent="0">
              <a:buNone/>
            </a:pPr>
            <a:r>
              <a:rPr lang="en-CA" dirty="0" smtClean="0"/>
              <a:t>-Why do you think the </a:t>
            </a:r>
          </a:p>
          <a:p>
            <a:pPr marL="68580" indent="0">
              <a:buNone/>
            </a:pPr>
            <a:r>
              <a:rPr lang="en-CA" dirty="0" err="1" smtClean="0"/>
              <a:t>govn’t</a:t>
            </a:r>
            <a:r>
              <a:rPr lang="en-CA" dirty="0" smtClean="0"/>
              <a:t> promoted this</a:t>
            </a:r>
          </a:p>
          <a:p>
            <a:pPr marL="68580" indent="0">
              <a:buNone/>
            </a:pPr>
            <a:r>
              <a:rPr lang="en-CA" dirty="0" smtClean="0"/>
              <a:t>kind of idea?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356992"/>
            <a:ext cx="3754388" cy="247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1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Treaties today</a:t>
            </a:r>
            <a:endParaRPr lang="en-CA" dirty="0"/>
          </a:p>
        </p:txBody>
      </p:sp>
      <p:sp>
        <p:nvSpPr>
          <p:cNvPr id="3" name="Content Placeholder 2"/>
          <p:cNvSpPr>
            <a:spLocks noGrp="1"/>
          </p:cNvSpPr>
          <p:nvPr>
            <p:ph idx="1"/>
          </p:nvPr>
        </p:nvSpPr>
        <p:spPr/>
        <p:txBody>
          <a:bodyPr/>
          <a:lstStyle/>
          <a:p>
            <a:r>
              <a:rPr lang="en-CA" u="sng" dirty="0" smtClean="0"/>
              <a:t>Many 1</a:t>
            </a:r>
            <a:r>
              <a:rPr lang="en-CA" u="sng" baseline="30000" dirty="0" smtClean="0"/>
              <a:t>st</a:t>
            </a:r>
            <a:r>
              <a:rPr lang="en-CA" u="sng" dirty="0" smtClean="0"/>
              <a:t> N bands have still not signed treaties today. </a:t>
            </a:r>
          </a:p>
          <a:p>
            <a:r>
              <a:rPr lang="en-CA" dirty="0" smtClean="0"/>
              <a:t>Especially in BC,</a:t>
            </a:r>
          </a:p>
          <a:p>
            <a:pPr marL="68580" indent="0">
              <a:buNone/>
            </a:pPr>
            <a:r>
              <a:rPr lang="en-CA" dirty="0" smtClean="0"/>
              <a:t> governments are </a:t>
            </a:r>
          </a:p>
          <a:p>
            <a:pPr marL="68580" indent="0">
              <a:buNone/>
            </a:pPr>
            <a:r>
              <a:rPr lang="en-CA" dirty="0" smtClean="0"/>
              <a:t>trying to establish </a:t>
            </a:r>
          </a:p>
          <a:p>
            <a:pPr marL="68580" indent="0">
              <a:buNone/>
            </a:pPr>
            <a:r>
              <a:rPr lang="en-CA" dirty="0" smtClean="0"/>
              <a:t>treaties with 1</a:t>
            </a:r>
            <a:r>
              <a:rPr lang="en-CA" baseline="30000" dirty="0" smtClean="0"/>
              <a:t>st</a:t>
            </a:r>
            <a:r>
              <a:rPr lang="en-CA" dirty="0" smtClean="0"/>
              <a:t> N</a:t>
            </a:r>
            <a:endParaRPr lang="en-CA"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852936"/>
            <a:ext cx="375986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62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32656"/>
            <a:ext cx="3744534" cy="1838008"/>
          </a:xfrm>
        </p:spPr>
        <p:txBody>
          <a:bodyPr/>
          <a:lstStyle/>
          <a:p>
            <a:r>
              <a:rPr lang="en-CA" dirty="0" smtClean="0"/>
              <a:t>Modern treaties</a:t>
            </a:r>
            <a:endParaRPr lang="en-CA" dirty="0"/>
          </a:p>
        </p:txBody>
      </p:sp>
      <p:sp>
        <p:nvSpPr>
          <p:cNvPr id="3" name="Content Placeholder 2"/>
          <p:cNvSpPr>
            <a:spLocks noGrp="1"/>
          </p:cNvSpPr>
          <p:nvPr>
            <p:ph idx="1"/>
          </p:nvPr>
        </p:nvSpPr>
        <p:spPr>
          <a:xfrm>
            <a:off x="1043493" y="2323652"/>
            <a:ext cx="3744532" cy="3508977"/>
          </a:xfrm>
        </p:spPr>
        <p:txBody>
          <a:bodyPr/>
          <a:lstStyle/>
          <a:p>
            <a:r>
              <a:rPr lang="en-CA" dirty="0" smtClean="0"/>
              <a:t>What kind of </a:t>
            </a:r>
          </a:p>
          <a:p>
            <a:pPr marL="68580" indent="0">
              <a:buNone/>
            </a:pPr>
            <a:r>
              <a:rPr lang="en-CA" dirty="0" smtClean="0"/>
              <a:t>Implications do you think occur in areas where treaties have not yet been established?</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3983876" cy="666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70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Presentations!</a:t>
            </a:r>
            <a:endParaRPr lang="en-CA" dirty="0"/>
          </a:p>
        </p:txBody>
      </p:sp>
      <p:sp>
        <p:nvSpPr>
          <p:cNvPr id="3" name="Content Placeholder 2"/>
          <p:cNvSpPr>
            <a:spLocks noGrp="1"/>
          </p:cNvSpPr>
          <p:nvPr>
            <p:ph idx="1"/>
          </p:nvPr>
        </p:nvSpPr>
        <p:spPr/>
        <p:txBody>
          <a:bodyPr/>
          <a:lstStyle/>
          <a:p>
            <a:r>
              <a:rPr lang="en-CA" dirty="0" smtClean="0"/>
              <a:t>Groups who are ready to present please come see me</a:t>
            </a:r>
          </a:p>
          <a:p>
            <a:endParaRPr lang="en-CA" dirty="0"/>
          </a:p>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30457"/>
            <a:ext cx="28003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9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Follow </a:t>
            </a:r>
            <a:r>
              <a:rPr lang="en-CA" dirty="0" smtClean="0"/>
              <a:t>up-</a:t>
            </a:r>
            <a:endParaRPr lang="en-CA" dirty="0"/>
          </a:p>
        </p:txBody>
      </p:sp>
      <p:sp>
        <p:nvSpPr>
          <p:cNvPr id="3" name="Content Placeholder 2"/>
          <p:cNvSpPr>
            <a:spLocks noGrp="1"/>
          </p:cNvSpPr>
          <p:nvPr>
            <p:ph idx="1"/>
          </p:nvPr>
        </p:nvSpPr>
        <p:spPr>
          <a:xfrm>
            <a:off x="1115616" y="2420888"/>
            <a:ext cx="6777317" cy="3508977"/>
          </a:xfrm>
        </p:spPr>
        <p:txBody>
          <a:bodyPr/>
          <a:lstStyle/>
          <a:p>
            <a:r>
              <a:rPr lang="en-CA" dirty="0" smtClean="0"/>
              <a:t>Mr. Hoy made a mistake!</a:t>
            </a:r>
          </a:p>
          <a:p>
            <a:pPr marL="68580" indent="0">
              <a:buNone/>
            </a:pPr>
            <a:endParaRPr lang="en-CA" dirty="0" smtClean="0"/>
          </a:p>
          <a:p>
            <a:r>
              <a:rPr lang="en-CA" dirty="0" smtClean="0"/>
              <a:t>Last week I asked you to define “Holocaust” and…</a:t>
            </a:r>
          </a:p>
          <a:p>
            <a:pPr marL="68580" indent="0">
              <a:buNone/>
            </a:pPr>
            <a:endParaRPr lang="en-CA" dirty="0"/>
          </a:p>
          <a:p>
            <a:r>
              <a:rPr lang="en-CA" dirty="0" smtClean="0"/>
              <a:t>Do you think residential schools could be considered a holocaust? Why?</a:t>
            </a:r>
            <a:endParaRPr lang="en-CA"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5073" y="288034"/>
            <a:ext cx="2458360" cy="328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2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Follow up- HANDS UP</a:t>
            </a:r>
            <a:endParaRPr lang="en-CA" dirty="0"/>
          </a:p>
        </p:txBody>
      </p:sp>
      <p:sp>
        <p:nvSpPr>
          <p:cNvPr id="3" name="Content Placeholder 2"/>
          <p:cNvSpPr>
            <a:spLocks noGrp="1"/>
          </p:cNvSpPr>
          <p:nvPr>
            <p:ph idx="1"/>
          </p:nvPr>
        </p:nvSpPr>
        <p:spPr/>
        <p:txBody>
          <a:bodyPr/>
          <a:lstStyle/>
          <a:p>
            <a:r>
              <a:rPr lang="en-CA" dirty="0" smtClean="0"/>
              <a:t>What I meant for you to define was “Genocide”</a:t>
            </a:r>
          </a:p>
          <a:p>
            <a:r>
              <a:rPr lang="en-CA" dirty="0" smtClean="0"/>
              <a:t>Lets do it </a:t>
            </a:r>
            <a:r>
              <a:rPr lang="en-CA" dirty="0" smtClean="0"/>
              <a:t>now- you can use your smart phones for this one!</a:t>
            </a:r>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17032"/>
            <a:ext cx="3449960" cy="248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6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Thoughts…</a:t>
            </a:r>
            <a:endParaRPr lang="en-CA" dirty="0"/>
          </a:p>
        </p:txBody>
      </p:sp>
      <p:sp>
        <p:nvSpPr>
          <p:cNvPr id="3" name="Content Placeholder 2"/>
          <p:cNvSpPr>
            <a:spLocks noGrp="1"/>
          </p:cNvSpPr>
          <p:nvPr>
            <p:ph idx="1"/>
          </p:nvPr>
        </p:nvSpPr>
        <p:spPr/>
        <p:txBody>
          <a:bodyPr/>
          <a:lstStyle/>
          <a:p>
            <a:r>
              <a:rPr lang="en-CA" dirty="0"/>
              <a:t>Do you think residential schools could be considered genocide? Why?</a:t>
            </a:r>
          </a:p>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80928"/>
            <a:ext cx="2713484" cy="339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42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Follow up</a:t>
            </a:r>
            <a:endParaRPr lang="en-CA" dirty="0"/>
          </a:p>
        </p:txBody>
      </p:sp>
      <p:sp>
        <p:nvSpPr>
          <p:cNvPr id="3" name="Content Placeholder 2"/>
          <p:cNvSpPr>
            <a:spLocks noGrp="1"/>
          </p:cNvSpPr>
          <p:nvPr>
            <p:ph idx="1"/>
          </p:nvPr>
        </p:nvSpPr>
        <p:spPr/>
        <p:txBody>
          <a:bodyPr/>
          <a:lstStyle/>
          <a:p>
            <a:r>
              <a:rPr lang="en-CA" u="sng" dirty="0" smtClean="0"/>
              <a:t>In 2008 the government of Canada apologised for the assimilation policies of residential schools</a:t>
            </a:r>
          </a:p>
          <a:p>
            <a:endParaRPr lang="en-CA" dirty="0"/>
          </a:p>
          <a:p>
            <a:r>
              <a:rPr lang="en-CA" dirty="0" smtClean="0"/>
              <a:t>2006- Survivors of the schools were given $10,000 for the first year in the schools and $3,000/</a:t>
            </a:r>
            <a:r>
              <a:rPr lang="en-CA" dirty="0" err="1" smtClean="0"/>
              <a:t>yr</a:t>
            </a:r>
            <a:r>
              <a:rPr lang="en-CA" dirty="0" smtClean="0"/>
              <a:t> for subsequent years. </a:t>
            </a:r>
            <a:endParaRPr lang="en-CA" dirty="0"/>
          </a:p>
        </p:txBody>
      </p:sp>
    </p:spTree>
    <p:extLst>
      <p:ext uri="{BB962C8B-B14F-4D97-AF65-F5344CB8AC3E}">
        <p14:creationId xmlns:p14="http://schemas.microsoft.com/office/powerpoint/2010/main" val="314829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Indian Act 1876</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Formalized document of 1</a:t>
            </a:r>
            <a:r>
              <a:rPr lang="en-CA" baseline="30000" dirty="0" smtClean="0"/>
              <a:t>st</a:t>
            </a:r>
            <a:r>
              <a:rPr lang="en-CA" dirty="0" smtClean="0"/>
              <a:t> N assimilation</a:t>
            </a:r>
          </a:p>
          <a:p>
            <a:pPr marL="68580" indent="0">
              <a:buNone/>
            </a:pPr>
            <a:r>
              <a:rPr lang="en-CA" dirty="0" smtClean="0"/>
              <a:t>-1</a:t>
            </a:r>
            <a:r>
              <a:rPr lang="en-CA" baseline="30000" dirty="0" smtClean="0"/>
              <a:t>st</a:t>
            </a:r>
            <a:r>
              <a:rPr lang="en-CA" dirty="0" smtClean="0"/>
              <a:t> N were wards of the state, only live on reserves</a:t>
            </a:r>
          </a:p>
          <a:p>
            <a:pPr marL="68580" indent="0">
              <a:buNone/>
            </a:pPr>
            <a:endParaRPr lang="en-CA" dirty="0"/>
          </a:p>
          <a:p>
            <a:pPr marL="68580" indent="0">
              <a:buNone/>
            </a:pPr>
            <a:r>
              <a:rPr lang="en-CA" dirty="0" smtClean="0"/>
              <a:t>-1</a:t>
            </a:r>
            <a:r>
              <a:rPr lang="en-CA" baseline="30000" dirty="0" smtClean="0"/>
              <a:t>st</a:t>
            </a:r>
            <a:r>
              <a:rPr lang="en-CA" dirty="0" smtClean="0"/>
              <a:t> N. required to register with the government, if they did not they were ‘non-status’ and would loose their rights</a:t>
            </a:r>
          </a:p>
          <a:p>
            <a:pPr marL="68580" indent="0">
              <a:buNone/>
            </a:pPr>
            <a:endParaRPr lang="en-CA" dirty="0"/>
          </a:p>
          <a:p>
            <a:pPr marL="68580" indent="0">
              <a:buNone/>
            </a:pPr>
            <a:r>
              <a:rPr lang="en-CA" u="sng" dirty="0" smtClean="0"/>
              <a:t>-1</a:t>
            </a:r>
            <a:r>
              <a:rPr lang="en-CA" u="sng" baseline="30000" dirty="0" smtClean="0"/>
              <a:t>st</a:t>
            </a:r>
            <a:r>
              <a:rPr lang="en-CA" u="sng" dirty="0"/>
              <a:t> </a:t>
            </a:r>
            <a:r>
              <a:rPr lang="en-CA" u="sng" dirty="0" smtClean="0"/>
              <a:t>N needed special passes to leave reserves, Europeans were not allowed on reserves</a:t>
            </a:r>
            <a:endParaRPr lang="en-CA" u="sng" dirty="0"/>
          </a:p>
        </p:txBody>
      </p:sp>
    </p:spTree>
    <p:extLst>
      <p:ext uri="{BB962C8B-B14F-4D97-AF65-F5344CB8AC3E}">
        <p14:creationId xmlns:p14="http://schemas.microsoft.com/office/powerpoint/2010/main" val="350520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Indian Act </a:t>
            </a:r>
            <a:r>
              <a:rPr lang="en-CA" dirty="0" smtClean="0"/>
              <a:t>1876 cont’d</a:t>
            </a:r>
            <a:endParaRPr lang="en-CA" dirty="0"/>
          </a:p>
        </p:txBody>
      </p:sp>
      <p:sp>
        <p:nvSpPr>
          <p:cNvPr id="3" name="Content Placeholder 2"/>
          <p:cNvSpPr>
            <a:spLocks noGrp="1"/>
          </p:cNvSpPr>
          <p:nvPr>
            <p:ph idx="1"/>
          </p:nvPr>
        </p:nvSpPr>
        <p:spPr/>
        <p:txBody>
          <a:bodyPr/>
          <a:lstStyle/>
          <a:p>
            <a:pPr marL="68580" indent="0">
              <a:buNone/>
            </a:pPr>
            <a:r>
              <a:rPr lang="en-CA" dirty="0" smtClean="0"/>
              <a:t>-</a:t>
            </a:r>
            <a:r>
              <a:rPr lang="en-CA" u="sng" dirty="0" smtClean="0"/>
              <a:t>1</a:t>
            </a:r>
            <a:r>
              <a:rPr lang="en-CA" u="sng" baseline="30000" dirty="0" smtClean="0"/>
              <a:t>st</a:t>
            </a:r>
            <a:r>
              <a:rPr lang="en-CA" u="sng" dirty="0" smtClean="0"/>
              <a:t> N children had to attend residential schools</a:t>
            </a:r>
          </a:p>
          <a:p>
            <a:pPr marL="68580" indent="0">
              <a:buNone/>
            </a:pPr>
            <a:endParaRPr lang="en-CA" u="sng" dirty="0"/>
          </a:p>
          <a:p>
            <a:pPr marL="68580" indent="0">
              <a:buNone/>
            </a:pPr>
            <a:r>
              <a:rPr lang="en-CA" u="sng" dirty="0" smtClean="0"/>
              <a:t>-traditional ways of self-governance were not allowed </a:t>
            </a:r>
          </a:p>
          <a:p>
            <a:pPr marL="68580" indent="0">
              <a:buNone/>
            </a:pPr>
            <a:endParaRPr lang="en-CA" u="sng" dirty="0"/>
          </a:p>
          <a:p>
            <a:pPr marL="68580" indent="0">
              <a:buNone/>
            </a:pPr>
            <a:r>
              <a:rPr lang="en-CA" u="sng" dirty="0" smtClean="0"/>
              <a:t>-1</a:t>
            </a:r>
            <a:r>
              <a:rPr lang="en-CA" u="sng" baseline="30000" dirty="0" smtClean="0"/>
              <a:t>st</a:t>
            </a:r>
            <a:r>
              <a:rPr lang="en-CA" u="sng" dirty="0" smtClean="0"/>
              <a:t> N religion was not allowed ex: sun dance &amp; potlatch</a:t>
            </a:r>
            <a:endParaRPr lang="en-CA" u="sng" dirty="0"/>
          </a:p>
        </p:txBody>
      </p:sp>
    </p:spTree>
    <p:extLst>
      <p:ext uri="{BB962C8B-B14F-4D97-AF65-F5344CB8AC3E}">
        <p14:creationId xmlns:p14="http://schemas.microsoft.com/office/powerpoint/2010/main" val="143832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Treaties</a:t>
            </a:r>
            <a:endParaRPr lang="en-CA" dirty="0"/>
          </a:p>
        </p:txBody>
      </p:sp>
      <p:sp>
        <p:nvSpPr>
          <p:cNvPr id="3" name="Content Placeholder 2"/>
          <p:cNvSpPr>
            <a:spLocks noGrp="1"/>
          </p:cNvSpPr>
          <p:nvPr>
            <p:ph idx="1"/>
          </p:nvPr>
        </p:nvSpPr>
        <p:spPr/>
        <p:txBody>
          <a:bodyPr/>
          <a:lstStyle/>
          <a:p>
            <a:r>
              <a:rPr lang="en-CA" dirty="0" smtClean="0"/>
              <a:t>As Canada sought to open the prairies to settlers they need to deal with the issue of 1</a:t>
            </a:r>
            <a:r>
              <a:rPr lang="en-CA" baseline="30000" dirty="0" smtClean="0"/>
              <a:t>st</a:t>
            </a:r>
            <a:r>
              <a:rPr lang="en-CA" dirty="0" smtClean="0"/>
              <a:t> N. title to the land.</a:t>
            </a:r>
          </a:p>
          <a:p>
            <a:endParaRPr lang="en-CA" dirty="0"/>
          </a:p>
          <a:p>
            <a:r>
              <a:rPr lang="en-CA" dirty="0" smtClean="0"/>
              <a:t>1</a:t>
            </a:r>
            <a:r>
              <a:rPr lang="en-CA" baseline="30000" dirty="0" smtClean="0"/>
              <a:t>st</a:t>
            </a:r>
            <a:r>
              <a:rPr lang="en-CA" dirty="0" smtClean="0"/>
              <a:t> N leaders knew they had to share some of the land, wanted to make the best possible deal for future generations.</a:t>
            </a:r>
            <a:endParaRPr lang="en-CA" dirty="0"/>
          </a:p>
        </p:txBody>
      </p:sp>
    </p:spTree>
    <p:extLst>
      <p:ext uri="{BB962C8B-B14F-4D97-AF65-F5344CB8AC3E}">
        <p14:creationId xmlns:p14="http://schemas.microsoft.com/office/powerpoint/2010/main" val="42498083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2219</TotalTime>
  <Words>654</Words>
  <Application>Microsoft Office PowerPoint</Application>
  <PresentationFormat>On-screen Show (4:3)</PresentationFormat>
  <Paragraphs>74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Week 2, lesson 6</vt:lpstr>
      <vt:lpstr>Presentations!</vt:lpstr>
      <vt:lpstr>Follow up-</vt:lpstr>
      <vt:lpstr>Follow up- HANDS UP</vt:lpstr>
      <vt:lpstr>Thoughts…</vt:lpstr>
      <vt:lpstr>Follow up</vt:lpstr>
      <vt:lpstr>Indian Act 1876</vt:lpstr>
      <vt:lpstr>Indian Act 1876 cont’d</vt:lpstr>
      <vt:lpstr>Treaties</vt:lpstr>
      <vt:lpstr>Treaties</vt:lpstr>
      <vt:lpstr>Historical Bison range</vt:lpstr>
      <vt:lpstr>Treaties</vt:lpstr>
      <vt:lpstr>Treaties</vt:lpstr>
      <vt:lpstr>Treaties</vt:lpstr>
      <vt:lpstr>Treaties- farming</vt:lpstr>
      <vt:lpstr>Treaties- farming</vt:lpstr>
      <vt:lpstr>Treaties today</vt:lpstr>
      <vt:lpstr>Modern treaties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lesson 6</dc:title>
  <dc:creator>Windows User</dc:creator>
  <cp:lastModifiedBy>Windows User</cp:lastModifiedBy>
  <cp:revision>17</cp:revision>
  <dcterms:created xsi:type="dcterms:W3CDTF">2013-11-10T17:06:34Z</dcterms:created>
  <dcterms:modified xsi:type="dcterms:W3CDTF">2013-11-12T18:19:44Z</dcterms:modified>
</cp:coreProperties>
</file>