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2" r:id="rId21"/>
    <p:sldId id="278" r:id="rId22"/>
    <p:sldId id="276" r:id="rId23"/>
    <p:sldId id="277" r:id="rId24"/>
    <p:sldId id="279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BF08-3525-4AE8-B759-57F3993B4FA9}" type="datetimeFigureOut">
              <a:rPr lang="en-CA" smtClean="0"/>
              <a:t>2013-11-14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D2D3-2087-40DF-ADA5-E901D016B4BD}" type="slidenum">
              <a:rPr lang="en-CA" smtClean="0"/>
              <a:t>‹#›</a:t>
            </a:fld>
            <a:endParaRPr lang="en-C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BF08-3525-4AE8-B759-57F3993B4FA9}" type="datetimeFigureOut">
              <a:rPr lang="en-CA" smtClean="0"/>
              <a:t>2013-11-14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D2D3-2087-40DF-ADA5-E901D016B4B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BF08-3525-4AE8-B759-57F3993B4FA9}" type="datetimeFigureOut">
              <a:rPr lang="en-CA" smtClean="0"/>
              <a:t>2013-11-14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D2D3-2087-40DF-ADA5-E901D016B4B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BF08-3525-4AE8-B759-57F3993B4FA9}" type="datetimeFigureOut">
              <a:rPr lang="en-CA" smtClean="0"/>
              <a:t>2013-11-14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D2D3-2087-40DF-ADA5-E901D016B4B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BF08-3525-4AE8-B759-57F3993B4FA9}" type="datetimeFigureOut">
              <a:rPr lang="en-CA" smtClean="0"/>
              <a:t>2013-11-14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963D2D3-2087-40DF-ADA5-E901D016B4BD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BF08-3525-4AE8-B759-57F3993B4FA9}" type="datetimeFigureOut">
              <a:rPr lang="en-CA" smtClean="0"/>
              <a:t>2013-11-14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D2D3-2087-40DF-ADA5-E901D016B4B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BF08-3525-4AE8-B759-57F3993B4FA9}" type="datetimeFigureOut">
              <a:rPr lang="en-CA" smtClean="0"/>
              <a:t>2013-11-14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D2D3-2087-40DF-ADA5-E901D016B4B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BF08-3525-4AE8-B759-57F3993B4FA9}" type="datetimeFigureOut">
              <a:rPr lang="en-CA" smtClean="0"/>
              <a:t>2013-11-14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D2D3-2087-40DF-ADA5-E901D016B4B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BF08-3525-4AE8-B759-57F3993B4FA9}" type="datetimeFigureOut">
              <a:rPr lang="en-CA" smtClean="0"/>
              <a:t>2013-11-14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D2D3-2087-40DF-ADA5-E901D016B4B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BF08-3525-4AE8-B759-57F3993B4FA9}" type="datetimeFigureOut">
              <a:rPr lang="en-CA" smtClean="0"/>
              <a:t>2013-11-14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D2D3-2087-40DF-ADA5-E901D016B4B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BF08-3525-4AE8-B759-57F3993B4FA9}" type="datetimeFigureOut">
              <a:rPr lang="en-CA" smtClean="0"/>
              <a:t>2013-11-14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D2D3-2087-40DF-ADA5-E901D016B4B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D0BF08-3525-4AE8-B759-57F3993B4FA9}" type="datetimeFigureOut">
              <a:rPr lang="en-CA" smtClean="0"/>
              <a:t>2013-11-14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63D2D3-2087-40DF-ADA5-E901D016B4BD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West coast totem poles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61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Animal </a:t>
            </a:r>
            <a:r>
              <a:rPr lang="en-CA" dirty="0" err="1" smtClean="0"/>
              <a:t>Symbology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u="sng" dirty="0" smtClean="0"/>
              <a:t>The Bear</a:t>
            </a:r>
            <a:endParaRPr lang="en-CA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meaning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u="sng" dirty="0" smtClean="0"/>
              <a:t>Strength</a:t>
            </a:r>
          </a:p>
          <a:p>
            <a:r>
              <a:rPr lang="en-CA" u="sng" dirty="0" smtClean="0"/>
              <a:t>Calm</a:t>
            </a:r>
          </a:p>
          <a:p>
            <a:r>
              <a:rPr lang="en-CA" u="sng" dirty="0" smtClean="0"/>
              <a:t>Family</a:t>
            </a:r>
            <a:endParaRPr lang="en-CA" u="sng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64" y="2492896"/>
            <a:ext cx="39909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504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Animal </a:t>
            </a:r>
            <a:r>
              <a:rPr lang="en-CA" dirty="0" err="1" smtClean="0"/>
              <a:t>symbology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u="sng" dirty="0" smtClean="0"/>
              <a:t>The Eagle</a:t>
            </a:r>
            <a:endParaRPr lang="en-CA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meaning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u="sng" dirty="0" smtClean="0"/>
              <a:t>Courage</a:t>
            </a:r>
          </a:p>
          <a:p>
            <a:r>
              <a:rPr lang="en-CA" u="sng" dirty="0" smtClean="0"/>
              <a:t>Healing</a:t>
            </a:r>
          </a:p>
          <a:p>
            <a:r>
              <a:rPr lang="en-CA" u="sng" dirty="0" smtClean="0"/>
              <a:t>Grace</a:t>
            </a:r>
          </a:p>
          <a:p>
            <a:r>
              <a:rPr lang="en-CA" u="sng" dirty="0" smtClean="0"/>
              <a:t>Intelligence</a:t>
            </a:r>
            <a:endParaRPr lang="en-CA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2" y="2531120"/>
            <a:ext cx="41052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994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Animal </a:t>
            </a:r>
            <a:r>
              <a:rPr lang="en-CA" dirty="0" err="1" smtClean="0"/>
              <a:t>Symbology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u="sng" dirty="0" smtClean="0"/>
              <a:t>The whale</a:t>
            </a:r>
            <a:endParaRPr lang="en-CA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Meaning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u="sng" dirty="0" smtClean="0"/>
              <a:t>Wise</a:t>
            </a:r>
          </a:p>
          <a:p>
            <a:r>
              <a:rPr lang="en-CA" u="sng" dirty="0" smtClean="0"/>
              <a:t>Kindness</a:t>
            </a:r>
          </a:p>
          <a:p>
            <a:r>
              <a:rPr lang="en-CA" u="sng" dirty="0" smtClean="0"/>
              <a:t>Compassion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4441676" cy="444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286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Animal </a:t>
            </a:r>
            <a:r>
              <a:rPr lang="en-CA" dirty="0" err="1" smtClean="0"/>
              <a:t>Symbology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u="sng" dirty="0" smtClean="0"/>
              <a:t>The Raven</a:t>
            </a:r>
            <a:endParaRPr lang="en-CA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Meaning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u="sng" dirty="0" smtClean="0"/>
              <a:t>Courage</a:t>
            </a:r>
          </a:p>
          <a:p>
            <a:r>
              <a:rPr lang="en-CA" u="sng" dirty="0" smtClean="0"/>
              <a:t>Trickster</a:t>
            </a:r>
          </a:p>
          <a:p>
            <a:r>
              <a:rPr lang="en-CA" u="sng" dirty="0" smtClean="0"/>
              <a:t>Creativity </a:t>
            </a:r>
          </a:p>
          <a:p>
            <a:r>
              <a:rPr lang="en-CA" u="sng" dirty="0" smtClean="0"/>
              <a:t>Change</a:t>
            </a:r>
          </a:p>
          <a:p>
            <a:pPr marL="137160" indent="0"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40481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638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Animal </a:t>
            </a:r>
            <a:r>
              <a:rPr lang="en-CA" dirty="0" err="1" smtClean="0"/>
              <a:t>Symbology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u="sng" dirty="0" smtClean="0"/>
              <a:t>The Frog</a:t>
            </a:r>
            <a:endParaRPr lang="en-CA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Meaning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u="sng" dirty="0" smtClean="0"/>
              <a:t>Adaptable</a:t>
            </a:r>
          </a:p>
          <a:p>
            <a:r>
              <a:rPr lang="en-CA" u="sng" dirty="0" smtClean="0"/>
              <a:t>Cleansing</a:t>
            </a:r>
          </a:p>
          <a:p>
            <a:r>
              <a:rPr lang="en-CA" u="sng" dirty="0" smtClean="0"/>
              <a:t>Rebirth</a:t>
            </a:r>
          </a:p>
          <a:p>
            <a:r>
              <a:rPr lang="en-CA" u="sng" dirty="0" smtClean="0"/>
              <a:t>peace</a:t>
            </a:r>
          </a:p>
          <a:p>
            <a:endParaRPr lang="en-CA" dirty="0" smtClean="0"/>
          </a:p>
          <a:p>
            <a:pPr marL="137160" indent="0"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40481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448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Animal </a:t>
            </a:r>
            <a:r>
              <a:rPr lang="en-CA" dirty="0" err="1" smtClean="0"/>
              <a:t>Symbology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u="sng" dirty="0" smtClean="0"/>
              <a:t>The Wolf</a:t>
            </a:r>
            <a:endParaRPr lang="en-CA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Meaning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u="sng" dirty="0" smtClean="0"/>
              <a:t>Intelligence</a:t>
            </a:r>
          </a:p>
          <a:p>
            <a:r>
              <a:rPr lang="en-CA" u="sng" dirty="0" smtClean="0"/>
              <a:t>Leadership</a:t>
            </a:r>
          </a:p>
          <a:p>
            <a:r>
              <a:rPr lang="en-CA" u="sng" dirty="0" smtClean="0"/>
              <a:t>Family</a:t>
            </a:r>
          </a:p>
          <a:p>
            <a:pPr marL="137160" indent="0">
              <a:buNone/>
            </a:pPr>
            <a:endParaRPr lang="en-CA" dirty="0" smtClean="0"/>
          </a:p>
          <a:p>
            <a:pPr marL="137160" indent="0"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2841104" cy="426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304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Animal </a:t>
            </a:r>
            <a:r>
              <a:rPr lang="en-CA" dirty="0" err="1" smtClean="0"/>
              <a:t>Symbology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u="sng" dirty="0" smtClean="0"/>
              <a:t>The Salmon</a:t>
            </a:r>
            <a:endParaRPr lang="en-CA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Meaning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u="sng" dirty="0" smtClean="0"/>
              <a:t>Instinct</a:t>
            </a:r>
          </a:p>
          <a:p>
            <a:r>
              <a:rPr lang="en-CA" u="sng" dirty="0" smtClean="0"/>
              <a:t>Determination</a:t>
            </a:r>
          </a:p>
          <a:p>
            <a:r>
              <a:rPr lang="en-CA" u="sng" dirty="0" smtClean="0"/>
              <a:t>Renewal</a:t>
            </a:r>
          </a:p>
          <a:p>
            <a:r>
              <a:rPr lang="en-CA" u="sng" dirty="0" smtClean="0"/>
              <a:t>Wealth</a:t>
            </a:r>
          </a:p>
          <a:p>
            <a:pPr marL="137160" indent="0">
              <a:buNone/>
            </a:pPr>
            <a:endParaRPr lang="en-CA" dirty="0" smtClean="0"/>
          </a:p>
          <a:p>
            <a:pPr marL="137160" indent="0"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2981237" cy="370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987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Animal </a:t>
            </a:r>
            <a:r>
              <a:rPr lang="en-CA" dirty="0" err="1" smtClean="0"/>
              <a:t>Symbology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u="sng" dirty="0" smtClean="0"/>
              <a:t>The hummingbird</a:t>
            </a:r>
            <a:endParaRPr lang="en-CA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Meaning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u="sng" dirty="0" smtClean="0"/>
              <a:t>Beauty</a:t>
            </a:r>
          </a:p>
          <a:p>
            <a:r>
              <a:rPr lang="en-CA" u="sng" dirty="0" smtClean="0"/>
              <a:t>Intelligence</a:t>
            </a:r>
          </a:p>
          <a:p>
            <a:r>
              <a:rPr lang="en-CA" u="sng" dirty="0" smtClean="0"/>
              <a:t>Love</a:t>
            </a:r>
          </a:p>
          <a:p>
            <a:pPr marL="137160" indent="0">
              <a:buNone/>
            </a:pPr>
            <a:endParaRPr lang="en-CA" dirty="0" smtClean="0"/>
          </a:p>
          <a:p>
            <a:pPr marL="137160" indent="0">
              <a:buNone/>
            </a:pPr>
            <a:endParaRPr lang="en-CA" dirty="0" smtClean="0"/>
          </a:p>
          <a:p>
            <a:pPr marL="137160" indent="0"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3754363" cy="386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257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Animal </a:t>
            </a:r>
            <a:r>
              <a:rPr lang="en-CA" dirty="0" err="1" smtClean="0"/>
              <a:t>Symbology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u="sng" dirty="0" smtClean="0"/>
              <a:t>The Beaver</a:t>
            </a:r>
            <a:endParaRPr lang="en-CA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Meaning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u="sng" dirty="0" smtClean="0"/>
              <a:t>Hard work ethic</a:t>
            </a:r>
          </a:p>
          <a:p>
            <a:r>
              <a:rPr lang="en-CA" u="sng" dirty="0" smtClean="0"/>
              <a:t>Protector</a:t>
            </a:r>
          </a:p>
          <a:p>
            <a:r>
              <a:rPr lang="en-CA" u="sng" dirty="0" smtClean="0"/>
              <a:t>Strong will</a:t>
            </a:r>
          </a:p>
          <a:p>
            <a:pPr marL="137160" indent="0">
              <a:buNone/>
            </a:pPr>
            <a:endParaRPr lang="en-CA" dirty="0" smtClean="0"/>
          </a:p>
          <a:p>
            <a:pPr marL="137160" indent="0">
              <a:buNone/>
            </a:pPr>
            <a:endParaRPr lang="en-CA" dirty="0" smtClean="0"/>
          </a:p>
          <a:p>
            <a:pPr marL="137160" indent="0"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176191" cy="427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899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Animal </a:t>
            </a:r>
            <a:r>
              <a:rPr lang="en-CA" dirty="0" err="1" smtClean="0"/>
              <a:t>Symbology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u="sng" dirty="0" smtClean="0"/>
              <a:t>The Owl</a:t>
            </a:r>
            <a:endParaRPr lang="en-CA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Meaning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u="sng" dirty="0" smtClean="0"/>
              <a:t>Knowledge</a:t>
            </a:r>
          </a:p>
          <a:p>
            <a:r>
              <a:rPr lang="en-CA" u="sng" dirty="0" smtClean="0"/>
              <a:t>Wisdom</a:t>
            </a:r>
          </a:p>
          <a:p>
            <a:r>
              <a:rPr lang="en-CA" u="sng" dirty="0" smtClean="0"/>
              <a:t>Afterlife, seer of souls</a:t>
            </a:r>
          </a:p>
          <a:p>
            <a:endParaRPr lang="en-CA" dirty="0" smtClean="0"/>
          </a:p>
          <a:p>
            <a:pPr marL="137160" indent="0">
              <a:buNone/>
            </a:pPr>
            <a:endParaRPr lang="en-CA" dirty="0" smtClean="0"/>
          </a:p>
          <a:p>
            <a:pPr marL="137160" indent="0">
              <a:buNone/>
            </a:pPr>
            <a:endParaRPr lang="en-CA" dirty="0" smtClean="0"/>
          </a:p>
          <a:p>
            <a:pPr marL="137160" indent="0"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486870" cy="285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54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Pole Types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err="1" smtClean="0"/>
              <a:t>Nuu-chach-nulth</a:t>
            </a:r>
            <a:r>
              <a:rPr lang="en-CA" dirty="0" smtClean="0"/>
              <a:t> </a:t>
            </a:r>
            <a:r>
              <a:rPr lang="en-CA" u="sng" dirty="0" smtClean="0"/>
              <a:t>welcome pole </a:t>
            </a:r>
            <a:endParaRPr lang="en-CA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West coast van isle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u="sng" dirty="0" smtClean="0"/>
              <a:t>Human figure with outstretched arms</a:t>
            </a:r>
          </a:p>
          <a:p>
            <a:r>
              <a:rPr lang="en-CA" dirty="0" smtClean="0"/>
              <a:t>Larger than life</a:t>
            </a:r>
          </a:p>
          <a:p>
            <a:r>
              <a:rPr lang="en-CA" u="sng" dirty="0" smtClean="0"/>
              <a:t>Greeted visitors at beaches in front of villages </a:t>
            </a:r>
          </a:p>
          <a:p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30289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624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Ticket out the door: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On a piece of </a:t>
            </a:r>
            <a:r>
              <a:rPr lang="en-CA" dirty="0" smtClean="0"/>
              <a:t>paper write </a:t>
            </a:r>
            <a:r>
              <a:rPr lang="en-CA" dirty="0" smtClean="0"/>
              <a:t>which animal you feel represents you.</a:t>
            </a:r>
          </a:p>
          <a:p>
            <a:endParaRPr lang="en-CA" dirty="0"/>
          </a:p>
          <a:p>
            <a:r>
              <a:rPr lang="en-CA" dirty="0" smtClean="0"/>
              <a:t>What </a:t>
            </a:r>
            <a:r>
              <a:rPr lang="en-CA" dirty="0" smtClean="0"/>
              <a:t>qualities (meaning) </a:t>
            </a:r>
            <a:r>
              <a:rPr lang="en-CA" dirty="0" smtClean="0"/>
              <a:t>do you share with the animal?</a:t>
            </a:r>
          </a:p>
          <a:p>
            <a:endParaRPr lang="en-CA" dirty="0"/>
          </a:p>
          <a:p>
            <a:r>
              <a:rPr lang="en-CA" dirty="0" smtClean="0"/>
              <a:t>Give me </a:t>
            </a:r>
            <a:r>
              <a:rPr lang="en-CA" dirty="0" smtClean="0"/>
              <a:t>4 examples </a:t>
            </a:r>
            <a:r>
              <a:rPr lang="en-CA" dirty="0" smtClean="0"/>
              <a:t>of things you have done in the past that exemplify a trait of that animal?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9199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Answering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Owl:</a:t>
            </a:r>
          </a:p>
          <a:p>
            <a:endParaRPr lang="en-CA" dirty="0"/>
          </a:p>
          <a:p>
            <a:pPr marL="137160" indent="0">
              <a:buNone/>
            </a:pPr>
            <a:r>
              <a:rPr lang="en-CA" dirty="0"/>
              <a:t>I feel the owl best symbolizes </a:t>
            </a:r>
            <a:r>
              <a:rPr lang="en-CA" dirty="0" smtClean="0"/>
              <a:t>me. </a:t>
            </a:r>
            <a:r>
              <a:rPr lang="en-CA" dirty="0"/>
              <a:t>I believe this because the owl represents the qualities of knowledge, wisdom, and connection to the after </a:t>
            </a:r>
            <a:r>
              <a:rPr lang="en-CA" dirty="0" smtClean="0"/>
              <a:t>life. Like the owl, I seek knowledge in areas I am interested in. For example, I love cars and I read something everyday on engines and car performance.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2385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Answering 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err="1" smtClean="0"/>
              <a:t>Eg</a:t>
            </a:r>
            <a:r>
              <a:rPr lang="en-CA" dirty="0" smtClean="0"/>
              <a:t>: “I feel the owl best symbolizes me.”</a:t>
            </a:r>
          </a:p>
          <a:p>
            <a:endParaRPr lang="en-CA" dirty="0"/>
          </a:p>
          <a:p>
            <a:pPr marL="137160" indent="0">
              <a:buNone/>
            </a:pPr>
            <a:r>
              <a:rPr lang="en-CA" dirty="0" smtClean="0"/>
              <a:t>-opening (1</a:t>
            </a:r>
            <a:r>
              <a:rPr lang="en-CA" baseline="30000" dirty="0" smtClean="0"/>
              <a:t>st</a:t>
            </a:r>
            <a:r>
              <a:rPr lang="en-CA" dirty="0" smtClean="0"/>
              <a:t>) sentence states the fact you wish to prove</a:t>
            </a:r>
          </a:p>
          <a:p>
            <a:pPr marL="137160" indent="0">
              <a:buNone/>
            </a:pPr>
            <a:endParaRPr lang="en-CA" dirty="0"/>
          </a:p>
          <a:p>
            <a:pPr marL="137160" indent="0">
              <a:buNone/>
            </a:pPr>
            <a:r>
              <a:rPr lang="en-CA" dirty="0" err="1" smtClean="0"/>
              <a:t>Eg</a:t>
            </a:r>
            <a:r>
              <a:rPr lang="en-CA" dirty="0" smtClean="0"/>
              <a:t>: “I believe this because the owl represents the qualities of knowledge, wisdom, and connection to the after life.”</a:t>
            </a:r>
          </a:p>
          <a:p>
            <a:pPr marL="137160" indent="0">
              <a:buNone/>
            </a:pPr>
            <a:endParaRPr lang="en-CA" dirty="0"/>
          </a:p>
          <a:p>
            <a:pPr marL="137160" indent="0">
              <a:buNone/>
            </a:pPr>
            <a:r>
              <a:rPr lang="en-CA" dirty="0" smtClean="0"/>
              <a:t>-2</a:t>
            </a:r>
            <a:r>
              <a:rPr lang="en-CA" baseline="30000" dirty="0" smtClean="0"/>
              <a:t>nd</a:t>
            </a:r>
            <a:r>
              <a:rPr lang="en-CA" dirty="0" smtClean="0"/>
              <a:t> sentence lists the reasons or evidence to support you fact from sentence 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287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Answering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37160" indent="0">
              <a:buNone/>
            </a:pPr>
            <a:r>
              <a:rPr lang="en-CA" dirty="0" smtClean="0"/>
              <a:t>-</a:t>
            </a:r>
            <a:r>
              <a:rPr lang="en-CA" sz="2400" dirty="0" smtClean="0"/>
              <a:t>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 sentence connects </a:t>
            </a:r>
            <a:r>
              <a:rPr lang="en-CA" sz="2400" u="sng" dirty="0" smtClean="0"/>
              <a:t>you</a:t>
            </a:r>
            <a:r>
              <a:rPr lang="en-CA" sz="2400" dirty="0" smtClean="0"/>
              <a:t> and the topic you are writing about.</a:t>
            </a:r>
          </a:p>
          <a:p>
            <a:pPr marL="137160" indent="0">
              <a:buNone/>
            </a:pPr>
            <a:endParaRPr lang="en-CA" sz="2400" dirty="0"/>
          </a:p>
          <a:p>
            <a:pPr marL="137160" indent="0">
              <a:buNone/>
            </a:pPr>
            <a:r>
              <a:rPr lang="en-CA" sz="2400" dirty="0" err="1" smtClean="0"/>
              <a:t>Eg</a:t>
            </a:r>
            <a:r>
              <a:rPr lang="en-CA" sz="2400" dirty="0" smtClean="0"/>
              <a:t>. “Like </a:t>
            </a:r>
            <a:r>
              <a:rPr lang="en-CA" sz="2400" dirty="0"/>
              <a:t>the owl, I seek knowledge in areas I am interested </a:t>
            </a:r>
            <a:r>
              <a:rPr lang="en-CA" sz="2400" dirty="0" smtClean="0"/>
              <a:t>in.”</a:t>
            </a:r>
          </a:p>
          <a:p>
            <a:pPr marL="137160" indent="0">
              <a:buNone/>
            </a:pPr>
            <a:endParaRPr lang="en-CA" sz="2000" dirty="0"/>
          </a:p>
          <a:p>
            <a:pPr marL="137160" indent="0">
              <a:buNone/>
            </a:pPr>
            <a:endParaRPr lang="en-CA" sz="1400" dirty="0" smtClean="0"/>
          </a:p>
          <a:p>
            <a:pPr marL="137160" indent="0">
              <a:buNone/>
            </a:pPr>
            <a:endParaRPr lang="en-CA" sz="1400" dirty="0"/>
          </a:p>
          <a:p>
            <a:pPr marL="137160" indent="0">
              <a:buNone/>
            </a:pPr>
            <a:endParaRPr lang="en-CA" sz="1400" dirty="0" smtClean="0"/>
          </a:p>
          <a:p>
            <a:pPr marL="137160" indent="0">
              <a:buNone/>
            </a:pPr>
            <a:endParaRPr lang="en-CA" dirty="0"/>
          </a:p>
          <a:p>
            <a:pPr marL="137160" indent="0">
              <a:buNone/>
            </a:pP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909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Answering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37160" indent="0">
              <a:buNone/>
            </a:pPr>
            <a:r>
              <a:rPr lang="en-CA" dirty="0"/>
              <a:t>-4</a:t>
            </a:r>
            <a:r>
              <a:rPr lang="en-CA" baseline="30000" dirty="0"/>
              <a:t>th</a:t>
            </a:r>
            <a:r>
              <a:rPr lang="en-CA" dirty="0"/>
              <a:t> sentence (most important) provides EVIDENCE to support your claims in sentence 2 &amp; 3.</a:t>
            </a:r>
          </a:p>
          <a:p>
            <a:pPr marL="137160" indent="0">
              <a:buNone/>
            </a:pPr>
            <a:endParaRPr lang="en-CA" dirty="0"/>
          </a:p>
          <a:p>
            <a:pPr marL="137160" indent="0">
              <a:buNone/>
            </a:pPr>
            <a:r>
              <a:rPr lang="en-CA" dirty="0" err="1"/>
              <a:t>Eg</a:t>
            </a:r>
            <a:r>
              <a:rPr lang="en-CA" dirty="0"/>
              <a:t>. “For example, I love cars and I read something everyday on engines and car performance.”</a:t>
            </a:r>
          </a:p>
          <a:p>
            <a:pPr marL="137160" indent="0">
              <a:buNone/>
            </a:pPr>
            <a:endParaRPr lang="en-CA" sz="2000" dirty="0"/>
          </a:p>
          <a:p>
            <a:pPr marL="137160" indent="0">
              <a:buNone/>
            </a:pPr>
            <a:endParaRPr lang="en-CA" sz="1400" dirty="0" smtClean="0"/>
          </a:p>
          <a:p>
            <a:pPr marL="137160" indent="0">
              <a:buNone/>
            </a:pPr>
            <a:endParaRPr lang="en-CA" sz="1400" dirty="0"/>
          </a:p>
          <a:p>
            <a:pPr marL="137160" indent="0">
              <a:buNone/>
            </a:pPr>
            <a:endParaRPr lang="en-CA" sz="1400" dirty="0" smtClean="0"/>
          </a:p>
          <a:p>
            <a:pPr marL="137160" indent="0">
              <a:buNone/>
            </a:pPr>
            <a:endParaRPr lang="en-CA" dirty="0"/>
          </a:p>
          <a:p>
            <a:pPr marL="137160" indent="0">
              <a:buNone/>
            </a:pP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5416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Ticket out the door: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On a piece of </a:t>
            </a:r>
            <a:r>
              <a:rPr lang="en-CA" dirty="0" smtClean="0"/>
              <a:t>paper write </a:t>
            </a:r>
            <a:r>
              <a:rPr lang="en-CA" dirty="0" smtClean="0"/>
              <a:t>which animal you feel represents you.</a:t>
            </a:r>
          </a:p>
          <a:p>
            <a:endParaRPr lang="en-CA" dirty="0"/>
          </a:p>
          <a:p>
            <a:r>
              <a:rPr lang="en-CA" dirty="0" smtClean="0"/>
              <a:t>What </a:t>
            </a:r>
            <a:r>
              <a:rPr lang="en-CA" dirty="0" smtClean="0"/>
              <a:t>qualities (meaning) </a:t>
            </a:r>
            <a:r>
              <a:rPr lang="en-CA" dirty="0" smtClean="0"/>
              <a:t>do you share with the animal?</a:t>
            </a:r>
          </a:p>
          <a:p>
            <a:endParaRPr lang="en-CA" dirty="0"/>
          </a:p>
          <a:p>
            <a:r>
              <a:rPr lang="en-CA" dirty="0" smtClean="0"/>
              <a:t>Give me </a:t>
            </a:r>
            <a:r>
              <a:rPr lang="en-CA" dirty="0" smtClean="0"/>
              <a:t>4 examples </a:t>
            </a:r>
            <a:r>
              <a:rPr lang="en-CA" dirty="0" smtClean="0"/>
              <a:t>of things you have done in the past that exemplify a trait of that animal?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8395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Pole types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CA" dirty="0" err="1" smtClean="0"/>
              <a:t>Haida</a:t>
            </a:r>
            <a:r>
              <a:rPr lang="en-CA" dirty="0" smtClean="0"/>
              <a:t> </a:t>
            </a:r>
            <a:r>
              <a:rPr lang="en-CA" u="sng" dirty="0" smtClean="0"/>
              <a:t>house portal pole</a:t>
            </a:r>
            <a:endParaRPr lang="en-CA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err="1" smtClean="0"/>
              <a:t>Haida</a:t>
            </a:r>
            <a:r>
              <a:rPr lang="en-CA" dirty="0" smtClean="0"/>
              <a:t> </a:t>
            </a:r>
            <a:r>
              <a:rPr lang="en-CA" dirty="0" err="1" smtClean="0"/>
              <a:t>gwaii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u="sng" dirty="0" smtClean="0"/>
              <a:t>Attached to a house, the door passed through the pole</a:t>
            </a:r>
          </a:p>
          <a:p>
            <a:r>
              <a:rPr lang="en-CA" u="sng" dirty="0" smtClean="0"/>
              <a:t>The door was used for special ceremonies</a:t>
            </a:r>
            <a:endParaRPr lang="en-CA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1" y="2210795"/>
            <a:ext cx="4225280" cy="344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377" y="3645024"/>
            <a:ext cx="2529010" cy="318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703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Pole types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err="1" smtClean="0"/>
              <a:t>Haida</a:t>
            </a:r>
            <a:r>
              <a:rPr lang="en-CA" dirty="0" smtClean="0"/>
              <a:t>, Tlingit, </a:t>
            </a:r>
            <a:r>
              <a:rPr lang="en-CA" dirty="0" err="1" smtClean="0"/>
              <a:t>Tsimshian</a:t>
            </a:r>
            <a:r>
              <a:rPr lang="en-CA" dirty="0" smtClean="0"/>
              <a:t>, Kwakiutl, </a:t>
            </a:r>
            <a:r>
              <a:rPr lang="en-CA" dirty="0" err="1" smtClean="0"/>
              <a:t>nuu-chah-nulth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u="sng" dirty="0" smtClean="0"/>
              <a:t>Memorial Pole</a:t>
            </a:r>
            <a:endParaRPr lang="en-CA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u="sng" dirty="0" smtClean="0"/>
              <a:t>Made for the passing of a chief by the new incoming chiefs family</a:t>
            </a:r>
          </a:p>
          <a:p>
            <a:r>
              <a:rPr lang="en-CA" dirty="0" smtClean="0"/>
              <a:t>Built in front of a house but not attached to it</a:t>
            </a:r>
          </a:p>
          <a:p>
            <a:r>
              <a:rPr lang="en-CA" dirty="0" smtClean="0"/>
              <a:t>Carvings displayed special events or achievements achieved in the persons life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3626"/>
            <a:ext cx="4421560" cy="282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33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Pole Types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Haida</a:t>
            </a:r>
            <a:r>
              <a:rPr lang="en-CA" dirty="0"/>
              <a:t> </a:t>
            </a:r>
            <a:r>
              <a:rPr lang="en-CA" dirty="0" smtClean="0"/>
              <a:t>&amp; </a:t>
            </a:r>
            <a:r>
              <a:rPr lang="en-CA" dirty="0" err="1" smtClean="0"/>
              <a:t>Tsimshian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u="sng" dirty="0" smtClean="0"/>
              <a:t>Mortuary Pole</a:t>
            </a:r>
            <a:endParaRPr lang="en-CA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Made for very highly ranked people</a:t>
            </a:r>
          </a:p>
          <a:p>
            <a:r>
              <a:rPr lang="en-CA" u="sng" dirty="0" smtClean="0"/>
              <a:t>Remains were placed in a hollow cavity in the pole, and was covered by a panel or box</a:t>
            </a:r>
          </a:p>
          <a:p>
            <a:r>
              <a:rPr lang="en-CA" dirty="0" smtClean="0"/>
              <a:t>Unlike normal poles mortuary poles were erected with the wide end in the air.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40042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57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Pole types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Tlingit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u="sng" dirty="0" smtClean="0"/>
              <a:t>Shame Pole</a:t>
            </a:r>
            <a:endParaRPr lang="en-CA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u="sng" dirty="0" smtClean="0"/>
              <a:t>Public proclamation of another’s misdeed or unpaid debt</a:t>
            </a:r>
          </a:p>
          <a:p>
            <a:r>
              <a:rPr lang="en-CA" dirty="0" smtClean="0"/>
              <a:t>When the debt was paid or forgiven the pole came down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2" r="24766"/>
          <a:stretch/>
        </p:blipFill>
        <p:spPr bwMode="auto">
          <a:xfrm>
            <a:off x="1346198" y="2376844"/>
            <a:ext cx="2649738" cy="434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900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Pole types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anyone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u="sng" dirty="0" smtClean="0"/>
              <a:t>Commercial pole</a:t>
            </a:r>
            <a:endParaRPr lang="en-CA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u="sng" dirty="0" smtClean="0"/>
              <a:t>Commissioned for purposes outside the culture </a:t>
            </a:r>
            <a:r>
              <a:rPr lang="en-CA" dirty="0" smtClean="0"/>
              <a:t>often for governments, businesses, or individuals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2" y="2780928"/>
            <a:ext cx="4056070" cy="309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49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Purposes of poles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Displayed peoples origins and lineages,</a:t>
            </a:r>
          </a:p>
          <a:p>
            <a:r>
              <a:rPr lang="en-CA" u="sng" dirty="0" smtClean="0"/>
              <a:t>Rights &amp; privileges</a:t>
            </a:r>
          </a:p>
          <a:p>
            <a:r>
              <a:rPr lang="en-CA" u="sng" dirty="0" smtClean="0"/>
              <a:t>Supernatural experiences</a:t>
            </a:r>
          </a:p>
          <a:p>
            <a:r>
              <a:rPr lang="en-CA" u="sng" dirty="0" smtClean="0"/>
              <a:t>Exploits and achievements</a:t>
            </a:r>
          </a:p>
          <a:p>
            <a:r>
              <a:rPr lang="en-CA" u="sng" dirty="0" smtClean="0"/>
              <a:t>Acquisitions and territories</a:t>
            </a:r>
          </a:p>
          <a:p>
            <a:r>
              <a:rPr lang="en-CA" u="sng" dirty="0" smtClean="0"/>
              <a:t>Marriages and memorials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340316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Purpose of poles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Totem poles gave the people cultural identity, and proclaimed their wealth and status within the village and within their nation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51820"/>
            <a:ext cx="566737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508</TotalTime>
  <Words>636</Words>
  <Application>Microsoft Office PowerPoint</Application>
  <PresentationFormat>On-screen Show (4:3)</PresentationFormat>
  <Paragraphs>161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Apex</vt:lpstr>
      <vt:lpstr>West coast totem poles</vt:lpstr>
      <vt:lpstr> Pole Types</vt:lpstr>
      <vt:lpstr>Pole types</vt:lpstr>
      <vt:lpstr>Pole types</vt:lpstr>
      <vt:lpstr>Pole Types</vt:lpstr>
      <vt:lpstr>Pole types</vt:lpstr>
      <vt:lpstr>Pole types</vt:lpstr>
      <vt:lpstr>Purposes of poles</vt:lpstr>
      <vt:lpstr>Purpose of poles</vt:lpstr>
      <vt:lpstr>Animal Symbology</vt:lpstr>
      <vt:lpstr>Animal symbology</vt:lpstr>
      <vt:lpstr>Animal Symbology</vt:lpstr>
      <vt:lpstr>Animal Symbology</vt:lpstr>
      <vt:lpstr>Animal Symbology</vt:lpstr>
      <vt:lpstr>Animal Symbology</vt:lpstr>
      <vt:lpstr>Animal Symbology</vt:lpstr>
      <vt:lpstr>Animal Symbology</vt:lpstr>
      <vt:lpstr>Animal Symbology</vt:lpstr>
      <vt:lpstr>Animal Symbology</vt:lpstr>
      <vt:lpstr>Ticket out the door:</vt:lpstr>
      <vt:lpstr>Answering Questions</vt:lpstr>
      <vt:lpstr>Answering Questions</vt:lpstr>
      <vt:lpstr>Answering Questions</vt:lpstr>
      <vt:lpstr>Answering Questions</vt:lpstr>
      <vt:lpstr>Ticket out the door: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coast totem poles</dc:title>
  <dc:creator>Windows User</dc:creator>
  <cp:lastModifiedBy>Windows User</cp:lastModifiedBy>
  <cp:revision>17</cp:revision>
  <dcterms:created xsi:type="dcterms:W3CDTF">2013-11-07T02:27:26Z</dcterms:created>
  <dcterms:modified xsi:type="dcterms:W3CDTF">2013-11-15T05:39:23Z</dcterms:modified>
</cp:coreProperties>
</file>