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9" r:id="rId2"/>
    <p:sldId id="256" r:id="rId3"/>
    <p:sldId id="260" r:id="rId4"/>
    <p:sldId id="262" r:id="rId5"/>
    <p:sldId id="263" r:id="rId6"/>
    <p:sldId id="264" r:id="rId7"/>
    <p:sldId id="261" r:id="rId8"/>
    <p:sldId id="265" r:id="rId9"/>
    <p:sldId id="266" r:id="rId10"/>
    <p:sldId id="267" r:id="rId11"/>
    <p:sldId id="268" r:id="rId12"/>
    <p:sldId id="258" r:id="rId13"/>
    <p:sldId id="259" r:id="rId14"/>
    <p:sldId id="270" r:id="rId15"/>
    <p:sldId id="271" r:id="rId16"/>
    <p:sldId id="272" r:id="rId17"/>
    <p:sldId id="273" r:id="rId18"/>
    <p:sldId id="274" r:id="rId19"/>
    <p:sldId id="25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D1F856-B469-4F2B-AC5A-3D357E6AD0EB}" type="datetimeFigureOut">
              <a:rPr lang="en-CA" smtClean="0"/>
              <a:t>2015-01-04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7EC315-B0FD-445C-B6A8-AC1A3D671DEC}" type="slidenum">
              <a:rPr lang="en-CA" smtClean="0"/>
              <a:t>‹#›</a:t>
            </a:fld>
            <a:endParaRPr lang="en-CA"/>
          </a:p>
        </p:txBody>
      </p:sp>
    </p:spTree>
    <p:extLst>
      <p:ext uri="{BB962C8B-B14F-4D97-AF65-F5344CB8AC3E}">
        <p14:creationId xmlns:p14="http://schemas.microsoft.com/office/powerpoint/2010/main" val="252329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14437" eaLnBrk="0" hangingPunct="0">
              <a:defRPr>
                <a:solidFill>
                  <a:schemeClr val="tx1"/>
                </a:solidFill>
                <a:latin typeface="Arial" charset="0"/>
                <a:ea typeface="Geneva" pitchFamily="-84" charset="-128"/>
              </a:defRPr>
            </a:lvl1pPr>
            <a:lvl2pPr marL="729057" indent="-280406" defTabSz="914437" eaLnBrk="0" hangingPunct="0">
              <a:defRPr>
                <a:solidFill>
                  <a:schemeClr val="tx1"/>
                </a:solidFill>
                <a:latin typeface="Arial" charset="0"/>
                <a:ea typeface="Geneva" pitchFamily="-84" charset="-128"/>
              </a:defRPr>
            </a:lvl2pPr>
            <a:lvl3pPr marL="1121626" indent="-224325" defTabSz="914437" eaLnBrk="0" hangingPunct="0">
              <a:defRPr>
                <a:solidFill>
                  <a:schemeClr val="tx1"/>
                </a:solidFill>
                <a:latin typeface="Arial" charset="0"/>
                <a:ea typeface="Geneva" pitchFamily="-84" charset="-128"/>
              </a:defRPr>
            </a:lvl3pPr>
            <a:lvl4pPr marL="1570276" indent="-224325" defTabSz="914437" eaLnBrk="0" hangingPunct="0">
              <a:defRPr>
                <a:solidFill>
                  <a:schemeClr val="tx1"/>
                </a:solidFill>
                <a:latin typeface="Arial" charset="0"/>
                <a:ea typeface="Geneva" pitchFamily="-84" charset="-128"/>
              </a:defRPr>
            </a:lvl4pPr>
            <a:lvl5pPr marL="2018927" indent="-224325" defTabSz="914437" eaLnBrk="0" hangingPunct="0">
              <a:defRPr>
                <a:solidFill>
                  <a:schemeClr val="tx1"/>
                </a:solidFill>
                <a:latin typeface="Arial" charset="0"/>
                <a:ea typeface="Geneva" pitchFamily="-84" charset="-128"/>
              </a:defRPr>
            </a:lvl5pPr>
            <a:lvl6pPr marL="2467577" indent="-224325" defTabSz="914437" eaLnBrk="0" fontAlgn="base" hangingPunct="0">
              <a:spcBef>
                <a:spcPct val="0"/>
              </a:spcBef>
              <a:spcAft>
                <a:spcPct val="0"/>
              </a:spcAft>
              <a:defRPr>
                <a:solidFill>
                  <a:schemeClr val="tx1"/>
                </a:solidFill>
                <a:latin typeface="Arial" charset="0"/>
                <a:ea typeface="Geneva" pitchFamily="-84" charset="-128"/>
              </a:defRPr>
            </a:lvl6pPr>
            <a:lvl7pPr marL="2916227" indent="-224325" defTabSz="914437" eaLnBrk="0" fontAlgn="base" hangingPunct="0">
              <a:spcBef>
                <a:spcPct val="0"/>
              </a:spcBef>
              <a:spcAft>
                <a:spcPct val="0"/>
              </a:spcAft>
              <a:defRPr>
                <a:solidFill>
                  <a:schemeClr val="tx1"/>
                </a:solidFill>
                <a:latin typeface="Arial" charset="0"/>
                <a:ea typeface="Geneva" pitchFamily="-84" charset="-128"/>
              </a:defRPr>
            </a:lvl7pPr>
            <a:lvl8pPr marL="3364878" indent="-224325" defTabSz="914437" eaLnBrk="0" fontAlgn="base" hangingPunct="0">
              <a:spcBef>
                <a:spcPct val="0"/>
              </a:spcBef>
              <a:spcAft>
                <a:spcPct val="0"/>
              </a:spcAft>
              <a:defRPr>
                <a:solidFill>
                  <a:schemeClr val="tx1"/>
                </a:solidFill>
                <a:latin typeface="Arial" charset="0"/>
                <a:ea typeface="Geneva" pitchFamily="-84" charset="-128"/>
              </a:defRPr>
            </a:lvl8pPr>
            <a:lvl9pPr marL="3813528" indent="-224325" defTabSz="914437" eaLnBrk="0" fontAlgn="base" hangingPunct="0">
              <a:spcBef>
                <a:spcPct val="0"/>
              </a:spcBef>
              <a:spcAft>
                <a:spcPct val="0"/>
              </a:spcAft>
              <a:defRPr>
                <a:solidFill>
                  <a:schemeClr val="tx1"/>
                </a:solidFill>
                <a:latin typeface="Arial" charset="0"/>
                <a:ea typeface="Geneva" pitchFamily="-84" charset="-128"/>
              </a:defRPr>
            </a:lvl9pPr>
          </a:lstStyle>
          <a:p>
            <a:fld id="{DA339C28-C53F-43B2-B058-67429D1B3B61}" type="slidenum">
              <a:rPr lang="fr-FR" altLang="en-US">
                <a:latin typeface="Times New Roman" pitchFamily="18" charset="0"/>
              </a:rPr>
              <a:pPr/>
              <a:t>15</a:t>
            </a:fld>
            <a:endParaRPr lang="fr-FR" altLang="en-US">
              <a:latin typeface="Times New Roman" pitchFamily="18" charset="0"/>
            </a:endParaRPr>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r>
              <a:rPr lang="en-CA" altLang="en-US" sz="1000" b="1"/>
              <a:t>Slide #11- Speaker’s Notes</a:t>
            </a:r>
          </a:p>
          <a:p>
            <a:endParaRPr lang="en-CA" altLang="en-US" sz="1000" b="1"/>
          </a:p>
          <a:p>
            <a:r>
              <a:rPr lang="en-CA" altLang="en-US" sz="1000"/>
              <a:t>Step 2: Read the % Daily Value.</a:t>
            </a:r>
          </a:p>
          <a:p>
            <a:r>
              <a:rPr lang="en-CA" altLang="en-US" sz="1000"/>
              <a:t>The % DV helps you see if a specific amount of food has a little or a lot of a nutrient.</a:t>
            </a:r>
          </a:p>
          <a:p>
            <a:endParaRPr lang="en-CA" altLang="en-US" sz="1000"/>
          </a:p>
          <a:p>
            <a:r>
              <a:rPr lang="en-CA" altLang="en-US" sz="1000"/>
              <a:t>As a rule of thumb, remember the following numbers:</a:t>
            </a:r>
          </a:p>
          <a:p>
            <a:pPr>
              <a:buFontTx/>
              <a:buChar char="•"/>
            </a:pPr>
            <a:r>
              <a:rPr lang="en-CA" altLang="en-US" sz="1000" b="1"/>
              <a:t>5% DV</a:t>
            </a:r>
            <a:r>
              <a:rPr lang="en-CA" altLang="en-US" sz="1000"/>
              <a:t> or less is a </a:t>
            </a:r>
            <a:r>
              <a:rPr lang="en-CA" altLang="en-US" sz="1000" b="1"/>
              <a:t>little.</a:t>
            </a:r>
          </a:p>
          <a:p>
            <a:pPr>
              <a:buFontTx/>
              <a:buChar char="•"/>
            </a:pPr>
            <a:r>
              <a:rPr lang="en-CA" altLang="en-US" sz="1000" b="1"/>
              <a:t>15% DV</a:t>
            </a:r>
            <a:r>
              <a:rPr lang="en-CA" altLang="en-US" sz="1000"/>
              <a:t> or more is a </a:t>
            </a:r>
            <a:r>
              <a:rPr lang="en-CA" altLang="en-US" sz="1000" b="1"/>
              <a:t>lot</a:t>
            </a:r>
            <a:r>
              <a:rPr lang="en-CA" altLang="en-US" sz="1000"/>
              <a:t>.</a:t>
            </a:r>
          </a:p>
          <a:p>
            <a:endParaRPr lang="en-CA" altLang="en-US" sz="1000" b="1"/>
          </a:p>
          <a:p>
            <a:r>
              <a:rPr lang="en-CA" altLang="en-US" sz="1000" b="1"/>
              <a:t>This applies to all nutrients in the Nutrition Facts table.</a:t>
            </a:r>
          </a:p>
          <a:p>
            <a:endParaRPr lang="en-CA" altLang="en-US" sz="1000"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14437" eaLnBrk="0" hangingPunct="0">
              <a:defRPr>
                <a:solidFill>
                  <a:schemeClr val="tx1"/>
                </a:solidFill>
                <a:latin typeface="Arial" charset="0"/>
                <a:ea typeface="Geneva" pitchFamily="-84" charset="-128"/>
              </a:defRPr>
            </a:lvl1pPr>
            <a:lvl2pPr marL="729057" indent="-280406" defTabSz="914437" eaLnBrk="0" hangingPunct="0">
              <a:defRPr>
                <a:solidFill>
                  <a:schemeClr val="tx1"/>
                </a:solidFill>
                <a:latin typeface="Arial" charset="0"/>
                <a:ea typeface="Geneva" pitchFamily="-84" charset="-128"/>
              </a:defRPr>
            </a:lvl2pPr>
            <a:lvl3pPr marL="1121626" indent="-224325" defTabSz="914437" eaLnBrk="0" hangingPunct="0">
              <a:defRPr>
                <a:solidFill>
                  <a:schemeClr val="tx1"/>
                </a:solidFill>
                <a:latin typeface="Arial" charset="0"/>
                <a:ea typeface="Geneva" pitchFamily="-84" charset="-128"/>
              </a:defRPr>
            </a:lvl3pPr>
            <a:lvl4pPr marL="1570276" indent="-224325" defTabSz="914437" eaLnBrk="0" hangingPunct="0">
              <a:defRPr>
                <a:solidFill>
                  <a:schemeClr val="tx1"/>
                </a:solidFill>
                <a:latin typeface="Arial" charset="0"/>
                <a:ea typeface="Geneva" pitchFamily="-84" charset="-128"/>
              </a:defRPr>
            </a:lvl4pPr>
            <a:lvl5pPr marL="2018927" indent="-224325" defTabSz="914437" eaLnBrk="0" hangingPunct="0">
              <a:defRPr>
                <a:solidFill>
                  <a:schemeClr val="tx1"/>
                </a:solidFill>
                <a:latin typeface="Arial" charset="0"/>
                <a:ea typeface="Geneva" pitchFamily="-84" charset="-128"/>
              </a:defRPr>
            </a:lvl5pPr>
            <a:lvl6pPr marL="2467577" indent="-224325" defTabSz="914437" eaLnBrk="0" fontAlgn="base" hangingPunct="0">
              <a:spcBef>
                <a:spcPct val="0"/>
              </a:spcBef>
              <a:spcAft>
                <a:spcPct val="0"/>
              </a:spcAft>
              <a:defRPr>
                <a:solidFill>
                  <a:schemeClr val="tx1"/>
                </a:solidFill>
                <a:latin typeface="Arial" charset="0"/>
                <a:ea typeface="Geneva" pitchFamily="-84" charset="-128"/>
              </a:defRPr>
            </a:lvl6pPr>
            <a:lvl7pPr marL="2916227" indent="-224325" defTabSz="914437" eaLnBrk="0" fontAlgn="base" hangingPunct="0">
              <a:spcBef>
                <a:spcPct val="0"/>
              </a:spcBef>
              <a:spcAft>
                <a:spcPct val="0"/>
              </a:spcAft>
              <a:defRPr>
                <a:solidFill>
                  <a:schemeClr val="tx1"/>
                </a:solidFill>
                <a:latin typeface="Arial" charset="0"/>
                <a:ea typeface="Geneva" pitchFamily="-84" charset="-128"/>
              </a:defRPr>
            </a:lvl7pPr>
            <a:lvl8pPr marL="3364878" indent="-224325" defTabSz="914437" eaLnBrk="0" fontAlgn="base" hangingPunct="0">
              <a:spcBef>
                <a:spcPct val="0"/>
              </a:spcBef>
              <a:spcAft>
                <a:spcPct val="0"/>
              </a:spcAft>
              <a:defRPr>
                <a:solidFill>
                  <a:schemeClr val="tx1"/>
                </a:solidFill>
                <a:latin typeface="Arial" charset="0"/>
                <a:ea typeface="Geneva" pitchFamily="-84" charset="-128"/>
              </a:defRPr>
            </a:lvl8pPr>
            <a:lvl9pPr marL="3813528" indent="-224325" defTabSz="914437" eaLnBrk="0" fontAlgn="base" hangingPunct="0">
              <a:spcBef>
                <a:spcPct val="0"/>
              </a:spcBef>
              <a:spcAft>
                <a:spcPct val="0"/>
              </a:spcAft>
              <a:defRPr>
                <a:solidFill>
                  <a:schemeClr val="tx1"/>
                </a:solidFill>
                <a:latin typeface="Arial" charset="0"/>
                <a:ea typeface="Geneva" pitchFamily="-84" charset="-128"/>
              </a:defRPr>
            </a:lvl9pPr>
          </a:lstStyle>
          <a:p>
            <a:fld id="{98A971FD-2FE0-4056-8163-BC9ED196397B}" type="slidenum">
              <a:rPr lang="fr-FR" altLang="en-US">
                <a:latin typeface="Times New Roman" pitchFamily="18" charset="0"/>
              </a:rPr>
              <a:pPr/>
              <a:t>16</a:t>
            </a:fld>
            <a:endParaRPr lang="fr-FR" altLang="en-US">
              <a:latin typeface="Times New Roman" pitchFamily="18" charset="0"/>
            </a:endParaRPr>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r>
              <a:rPr lang="en-CA" altLang="en-US" sz="1000" b="1"/>
              <a:t>Slide #12- Speaker’s Notes</a:t>
            </a:r>
          </a:p>
          <a:p>
            <a:endParaRPr lang="en-CA" altLang="en-US" sz="1000" b="1"/>
          </a:p>
          <a:p>
            <a:r>
              <a:rPr lang="en-CA" altLang="en-US" sz="1000"/>
              <a:t>Step 3: Choose. </a:t>
            </a:r>
          </a:p>
          <a:p>
            <a:r>
              <a:rPr lang="en-CA" altLang="en-US" sz="1000"/>
              <a:t>Make a better choice for you. </a:t>
            </a:r>
          </a:p>
          <a:p>
            <a:endParaRPr lang="en-CA" altLang="en-US" sz="1000"/>
          </a:p>
          <a:p>
            <a:r>
              <a:rPr lang="en-CA" altLang="en-US" sz="1000"/>
              <a:t>You may want to look for food products with higher % DVs for fibre, vitamin A, calcium and iron. </a:t>
            </a:r>
          </a:p>
          <a:p>
            <a:r>
              <a:rPr lang="en-CA" altLang="en-US" sz="1000"/>
              <a:t>You may also want to look for foods with lower % DVs for fat, saturated and trans fats, and sodium. </a:t>
            </a:r>
          </a:p>
          <a:p>
            <a:r>
              <a:rPr lang="en-CA" altLang="en-US" sz="1000"/>
              <a:t>Remember to compare similar amounts of food.</a:t>
            </a:r>
          </a:p>
          <a:p>
            <a:endParaRPr lang="en-US" altLang="en-US" sz="1000"/>
          </a:p>
          <a:p>
            <a:r>
              <a:rPr lang="en-US" altLang="en-US" sz="1000" u="sng"/>
              <a:t>Additional information for speaker:</a:t>
            </a:r>
          </a:p>
          <a:p>
            <a:r>
              <a:rPr lang="en-CA" altLang="en-US" sz="1000"/>
              <a:t>There is no mention of vitamin C in the nutrients to increase list, but for some individuals, it could be a nutrient to increase. Vegetables and fruit are the best food sources of vitamin 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14437" eaLnBrk="0" hangingPunct="0">
              <a:defRPr>
                <a:solidFill>
                  <a:schemeClr val="tx1"/>
                </a:solidFill>
                <a:latin typeface="Arial" charset="0"/>
                <a:ea typeface="Geneva" pitchFamily="-84" charset="-128"/>
              </a:defRPr>
            </a:lvl1pPr>
            <a:lvl2pPr marL="729057" indent="-280406" defTabSz="914437" eaLnBrk="0" hangingPunct="0">
              <a:defRPr>
                <a:solidFill>
                  <a:schemeClr val="tx1"/>
                </a:solidFill>
                <a:latin typeface="Arial" charset="0"/>
                <a:ea typeface="Geneva" pitchFamily="-84" charset="-128"/>
              </a:defRPr>
            </a:lvl2pPr>
            <a:lvl3pPr marL="1121626" indent="-224325" defTabSz="914437" eaLnBrk="0" hangingPunct="0">
              <a:defRPr>
                <a:solidFill>
                  <a:schemeClr val="tx1"/>
                </a:solidFill>
                <a:latin typeface="Arial" charset="0"/>
                <a:ea typeface="Geneva" pitchFamily="-84" charset="-128"/>
              </a:defRPr>
            </a:lvl3pPr>
            <a:lvl4pPr marL="1570276" indent="-224325" defTabSz="914437" eaLnBrk="0" hangingPunct="0">
              <a:defRPr>
                <a:solidFill>
                  <a:schemeClr val="tx1"/>
                </a:solidFill>
                <a:latin typeface="Arial" charset="0"/>
                <a:ea typeface="Geneva" pitchFamily="-84" charset="-128"/>
              </a:defRPr>
            </a:lvl4pPr>
            <a:lvl5pPr marL="2018927" indent="-224325" defTabSz="914437" eaLnBrk="0" hangingPunct="0">
              <a:defRPr>
                <a:solidFill>
                  <a:schemeClr val="tx1"/>
                </a:solidFill>
                <a:latin typeface="Arial" charset="0"/>
                <a:ea typeface="Geneva" pitchFamily="-84" charset="-128"/>
              </a:defRPr>
            </a:lvl5pPr>
            <a:lvl6pPr marL="2467577" indent="-224325" defTabSz="914437" eaLnBrk="0" fontAlgn="base" hangingPunct="0">
              <a:spcBef>
                <a:spcPct val="0"/>
              </a:spcBef>
              <a:spcAft>
                <a:spcPct val="0"/>
              </a:spcAft>
              <a:defRPr>
                <a:solidFill>
                  <a:schemeClr val="tx1"/>
                </a:solidFill>
                <a:latin typeface="Arial" charset="0"/>
                <a:ea typeface="Geneva" pitchFamily="-84" charset="-128"/>
              </a:defRPr>
            </a:lvl6pPr>
            <a:lvl7pPr marL="2916227" indent="-224325" defTabSz="914437" eaLnBrk="0" fontAlgn="base" hangingPunct="0">
              <a:spcBef>
                <a:spcPct val="0"/>
              </a:spcBef>
              <a:spcAft>
                <a:spcPct val="0"/>
              </a:spcAft>
              <a:defRPr>
                <a:solidFill>
                  <a:schemeClr val="tx1"/>
                </a:solidFill>
                <a:latin typeface="Arial" charset="0"/>
                <a:ea typeface="Geneva" pitchFamily="-84" charset="-128"/>
              </a:defRPr>
            </a:lvl7pPr>
            <a:lvl8pPr marL="3364878" indent="-224325" defTabSz="914437" eaLnBrk="0" fontAlgn="base" hangingPunct="0">
              <a:spcBef>
                <a:spcPct val="0"/>
              </a:spcBef>
              <a:spcAft>
                <a:spcPct val="0"/>
              </a:spcAft>
              <a:defRPr>
                <a:solidFill>
                  <a:schemeClr val="tx1"/>
                </a:solidFill>
                <a:latin typeface="Arial" charset="0"/>
                <a:ea typeface="Geneva" pitchFamily="-84" charset="-128"/>
              </a:defRPr>
            </a:lvl8pPr>
            <a:lvl9pPr marL="3813528" indent="-224325" defTabSz="914437" eaLnBrk="0" fontAlgn="base" hangingPunct="0">
              <a:spcBef>
                <a:spcPct val="0"/>
              </a:spcBef>
              <a:spcAft>
                <a:spcPct val="0"/>
              </a:spcAft>
              <a:defRPr>
                <a:solidFill>
                  <a:schemeClr val="tx1"/>
                </a:solidFill>
                <a:latin typeface="Arial" charset="0"/>
                <a:ea typeface="Geneva" pitchFamily="-84" charset="-128"/>
              </a:defRPr>
            </a:lvl9pPr>
          </a:lstStyle>
          <a:p>
            <a:fld id="{382BA1B9-C763-42BE-A380-4897A4AB9545}" type="slidenum">
              <a:rPr lang="fr-FR" altLang="en-US">
                <a:latin typeface="Times New Roman" pitchFamily="18" charset="0"/>
              </a:rPr>
              <a:pPr/>
              <a:t>17</a:t>
            </a:fld>
            <a:endParaRPr lang="fr-FR" altLang="en-US">
              <a:latin typeface="Times New Roman" pitchFamily="18" charset="0"/>
            </a:endParaRPr>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a:lnSpc>
                <a:spcPct val="90000"/>
              </a:lnSpc>
            </a:pPr>
            <a:r>
              <a:rPr lang="en-CA" altLang="en-US" sz="1000" b="1"/>
              <a:t>Slide #13- Speaker’s Notes</a:t>
            </a:r>
          </a:p>
          <a:p>
            <a:pPr>
              <a:lnSpc>
                <a:spcPct val="90000"/>
              </a:lnSpc>
            </a:pPr>
            <a:endParaRPr lang="en-CA" altLang="en-US" sz="1000" b="1"/>
          </a:p>
          <a:p>
            <a:pPr>
              <a:lnSpc>
                <a:spcPct val="90000"/>
              </a:lnSpc>
              <a:spcBef>
                <a:spcPct val="0"/>
              </a:spcBef>
            </a:pPr>
            <a:r>
              <a:rPr lang="en-CA" altLang="en-US" smtClean="0"/>
              <a:t>Now let’s see how we can use what we have just learned to choose a cereal that would provide more fibre.</a:t>
            </a:r>
          </a:p>
          <a:p>
            <a:pPr>
              <a:lnSpc>
                <a:spcPct val="90000"/>
              </a:lnSpc>
              <a:spcBef>
                <a:spcPct val="0"/>
              </a:spcBef>
            </a:pPr>
            <a:endParaRPr lang="fr-CA" altLang="en-US" smtClean="0"/>
          </a:p>
          <a:p>
            <a:pPr>
              <a:lnSpc>
                <a:spcPct val="90000"/>
              </a:lnSpc>
              <a:spcBef>
                <a:spcPct val="0"/>
              </a:spcBef>
            </a:pPr>
            <a:r>
              <a:rPr lang="fr-CA" altLang="en-US" smtClean="0"/>
              <a:t>Here are 2 Nutrition Facts tables for cereals A and B. You can compare these 2 products since their weights in grams, 28 g and 30 g, are similar.</a:t>
            </a:r>
          </a:p>
          <a:p>
            <a:pPr>
              <a:lnSpc>
                <a:spcPct val="90000"/>
              </a:lnSpc>
              <a:spcBef>
                <a:spcPct val="0"/>
              </a:spcBef>
            </a:pPr>
            <a:r>
              <a:rPr lang="fr-CA" altLang="en-US" smtClean="0"/>
              <a:t>Cereal A provides 28% of the Daily Value for fibre, whereas cereal B provides 4 % DV.  </a:t>
            </a:r>
            <a:r>
              <a:rPr lang="en-CA" altLang="en-US" smtClean="0"/>
              <a:t>Cereal A would be a better choice for you as part of a healthy lifestyle.  </a:t>
            </a:r>
          </a:p>
          <a:p>
            <a:pPr>
              <a:lnSpc>
                <a:spcPct val="90000"/>
              </a:lnSpc>
              <a:spcBef>
                <a:spcPct val="0"/>
              </a:spcBef>
            </a:pPr>
            <a:endParaRPr lang="en-CA" altLang="en-US" smtClean="0"/>
          </a:p>
          <a:p>
            <a:pPr>
              <a:lnSpc>
                <a:spcPct val="90000"/>
              </a:lnSpc>
              <a:spcBef>
                <a:spcPct val="0"/>
              </a:spcBef>
            </a:pPr>
            <a:r>
              <a:rPr lang="en-CA" altLang="en-US" smtClean="0"/>
              <a:t>Remember: 5% DV or less is a little and 15% DV or more is a lot. </a:t>
            </a:r>
          </a:p>
          <a:p>
            <a:pPr>
              <a:lnSpc>
                <a:spcPct val="90000"/>
              </a:lnSpc>
            </a:pPr>
            <a:endParaRPr lang="fr-CA" altLang="en-US" smtClean="0"/>
          </a:p>
          <a:p>
            <a:pPr>
              <a:lnSpc>
                <a:spcPct val="90000"/>
              </a:lnSpc>
            </a:pPr>
            <a:r>
              <a:rPr lang="en-CA" altLang="en-US" u="sng" smtClean="0"/>
              <a:t>Additional information for speaker</a:t>
            </a:r>
            <a:r>
              <a:rPr lang="en-CA" altLang="en-US" smtClean="0"/>
              <a:t>:</a:t>
            </a:r>
          </a:p>
          <a:p>
            <a:pPr>
              <a:lnSpc>
                <a:spcPct val="90000"/>
              </a:lnSpc>
            </a:pPr>
            <a:r>
              <a:rPr lang="en-CA" altLang="en-US" smtClean="0"/>
              <a:t>When comparing similar food products, such as these two cereals, you should compare the amount of food by weight or volume (usually given in g or mL). This way, you are certain that you are comparing similar amounts of food.  </a:t>
            </a:r>
          </a:p>
          <a:p>
            <a:pPr>
              <a:lnSpc>
                <a:spcPct val="90000"/>
              </a:lnSpc>
            </a:pPr>
            <a:r>
              <a:rPr lang="en-CA" altLang="en-US" smtClean="0"/>
              <a:t>You may also be able to compare products that don’t have similar amounts of food.  For example, you could compare the % DVs of a bagel (90 g) to the % DVs of 2 slices of bread (70 g) because you would most likely eat either amount of food at one meal. It is also appropriate to compare the % DV listed for calcium in two single servings of yogurt, one containing 125 g of yogurt and the other containing 175 g, as they are both sizes that you would eat at one sitting.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14437" eaLnBrk="0" hangingPunct="0">
              <a:defRPr>
                <a:solidFill>
                  <a:schemeClr val="tx1"/>
                </a:solidFill>
                <a:latin typeface="Arial" charset="0"/>
                <a:ea typeface="Geneva" pitchFamily="-84" charset="-128"/>
              </a:defRPr>
            </a:lvl1pPr>
            <a:lvl2pPr marL="729057" indent="-280406" defTabSz="914437" eaLnBrk="0" hangingPunct="0">
              <a:defRPr>
                <a:solidFill>
                  <a:schemeClr val="tx1"/>
                </a:solidFill>
                <a:latin typeface="Arial" charset="0"/>
                <a:ea typeface="Geneva" pitchFamily="-84" charset="-128"/>
              </a:defRPr>
            </a:lvl2pPr>
            <a:lvl3pPr marL="1121626" indent="-224325" defTabSz="914437" eaLnBrk="0" hangingPunct="0">
              <a:defRPr>
                <a:solidFill>
                  <a:schemeClr val="tx1"/>
                </a:solidFill>
                <a:latin typeface="Arial" charset="0"/>
                <a:ea typeface="Geneva" pitchFamily="-84" charset="-128"/>
              </a:defRPr>
            </a:lvl3pPr>
            <a:lvl4pPr marL="1570276" indent="-224325" defTabSz="914437" eaLnBrk="0" hangingPunct="0">
              <a:defRPr>
                <a:solidFill>
                  <a:schemeClr val="tx1"/>
                </a:solidFill>
                <a:latin typeface="Arial" charset="0"/>
                <a:ea typeface="Geneva" pitchFamily="-84" charset="-128"/>
              </a:defRPr>
            </a:lvl4pPr>
            <a:lvl5pPr marL="2018927" indent="-224325" defTabSz="914437" eaLnBrk="0" hangingPunct="0">
              <a:defRPr>
                <a:solidFill>
                  <a:schemeClr val="tx1"/>
                </a:solidFill>
                <a:latin typeface="Arial" charset="0"/>
                <a:ea typeface="Geneva" pitchFamily="-84" charset="-128"/>
              </a:defRPr>
            </a:lvl5pPr>
            <a:lvl6pPr marL="2467577" indent="-224325" defTabSz="914437" eaLnBrk="0" fontAlgn="base" hangingPunct="0">
              <a:spcBef>
                <a:spcPct val="0"/>
              </a:spcBef>
              <a:spcAft>
                <a:spcPct val="0"/>
              </a:spcAft>
              <a:defRPr>
                <a:solidFill>
                  <a:schemeClr val="tx1"/>
                </a:solidFill>
                <a:latin typeface="Arial" charset="0"/>
                <a:ea typeface="Geneva" pitchFamily="-84" charset="-128"/>
              </a:defRPr>
            </a:lvl6pPr>
            <a:lvl7pPr marL="2916227" indent="-224325" defTabSz="914437" eaLnBrk="0" fontAlgn="base" hangingPunct="0">
              <a:spcBef>
                <a:spcPct val="0"/>
              </a:spcBef>
              <a:spcAft>
                <a:spcPct val="0"/>
              </a:spcAft>
              <a:defRPr>
                <a:solidFill>
                  <a:schemeClr val="tx1"/>
                </a:solidFill>
                <a:latin typeface="Arial" charset="0"/>
                <a:ea typeface="Geneva" pitchFamily="-84" charset="-128"/>
              </a:defRPr>
            </a:lvl7pPr>
            <a:lvl8pPr marL="3364878" indent="-224325" defTabSz="914437" eaLnBrk="0" fontAlgn="base" hangingPunct="0">
              <a:spcBef>
                <a:spcPct val="0"/>
              </a:spcBef>
              <a:spcAft>
                <a:spcPct val="0"/>
              </a:spcAft>
              <a:defRPr>
                <a:solidFill>
                  <a:schemeClr val="tx1"/>
                </a:solidFill>
                <a:latin typeface="Arial" charset="0"/>
                <a:ea typeface="Geneva" pitchFamily="-84" charset="-128"/>
              </a:defRPr>
            </a:lvl8pPr>
            <a:lvl9pPr marL="3813528" indent="-224325" defTabSz="914437" eaLnBrk="0" fontAlgn="base" hangingPunct="0">
              <a:spcBef>
                <a:spcPct val="0"/>
              </a:spcBef>
              <a:spcAft>
                <a:spcPct val="0"/>
              </a:spcAft>
              <a:defRPr>
                <a:solidFill>
                  <a:schemeClr val="tx1"/>
                </a:solidFill>
                <a:latin typeface="Arial" charset="0"/>
                <a:ea typeface="Geneva" pitchFamily="-84" charset="-128"/>
              </a:defRPr>
            </a:lvl9pPr>
          </a:lstStyle>
          <a:p>
            <a:fld id="{C1AB64E2-E04B-417E-AA8A-1BAE53279A70}" type="slidenum">
              <a:rPr lang="fr-FR" altLang="en-US">
                <a:latin typeface="Times New Roman" pitchFamily="18" charset="0"/>
              </a:rPr>
              <a:pPr/>
              <a:t>18</a:t>
            </a:fld>
            <a:endParaRPr lang="fr-FR" altLang="en-US">
              <a:latin typeface="Times New Roman" pitchFamily="18" charset="0"/>
            </a:endParaRPr>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r>
              <a:rPr lang="en-CA" altLang="en-US" sz="1000" b="1"/>
              <a:t>Slide #19 - Speaker’s Notes</a:t>
            </a:r>
          </a:p>
          <a:p>
            <a:endParaRPr lang="en-CA" altLang="en-US" sz="1000" b="1"/>
          </a:p>
          <a:p>
            <a:r>
              <a:rPr lang="en-CA" altLang="en-US" sz="1000"/>
              <a:t>As we have just seen, the Nutrition Facts table, the list of ingredients, nutrition claims and some health claims are regulated by Health Canada. These elements of nutrition labelling provide reliable and useful information.</a:t>
            </a:r>
          </a:p>
          <a:p>
            <a:endParaRPr lang="en-CA" altLang="en-US" sz="1000"/>
          </a:p>
          <a:p>
            <a:r>
              <a:rPr lang="en-CA" altLang="en-US" sz="1000"/>
              <a:t>Other types of claims, often referred to as general health claims, have appeared in recent years on front-of-package labelling.  They include broad "healthy for you" or "healthy choice" claims as well as symbols, logos and specific words. These claims are generally developed by third parties or corporations based on information that is closely regulated by the federal government. </a:t>
            </a:r>
          </a:p>
          <a:p>
            <a:endParaRPr lang="en-CA" altLang="en-US" sz="1000"/>
          </a:p>
          <a:p>
            <a:r>
              <a:rPr lang="en-CA" altLang="en-US" sz="1000"/>
              <a:t>While it is required that this information be truthful and not misleading, consumers should not rely solely on general health claims to make informed food choices.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8A99D04-1D99-4ECD-AB37-7BEFB1455563}" type="datetimeFigureOut">
              <a:rPr lang="en-CA" smtClean="0"/>
              <a:t>2015-01-01</a:t>
            </a:fld>
            <a:endParaRPr lang="en-CA"/>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CA"/>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1CEFE46-3189-44DC-9AF1-80D475B8FA9B}" type="slidenum">
              <a:rPr lang="en-CA" smtClean="0"/>
              <a:t>‹#›</a:t>
            </a:fld>
            <a:endParaRPr lang="en-CA"/>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A99D04-1D99-4ECD-AB37-7BEFB1455563}" type="datetimeFigureOut">
              <a:rPr lang="en-CA" smtClean="0"/>
              <a:t>2015-01-01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1CEFE46-3189-44DC-9AF1-80D475B8FA9B}"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A99D04-1D99-4ECD-AB37-7BEFB1455563}" type="datetimeFigureOut">
              <a:rPr lang="en-CA" smtClean="0"/>
              <a:t>2015-01-01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1CEFE46-3189-44DC-9AF1-80D475B8FA9B}" type="slidenum">
              <a:rPr lang="en-CA" smtClean="0"/>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388" y="1295400"/>
            <a:ext cx="8785225" cy="88265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2362200"/>
            <a:ext cx="4176713" cy="344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786313" y="2362200"/>
            <a:ext cx="4178300" cy="344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14"/>
          <p:cNvSpPr>
            <a:spLocks noGrp="1" noChangeArrowheads="1"/>
          </p:cNvSpPr>
          <p:nvPr>
            <p:ph type="sldNum" sz="quarter" idx="10"/>
          </p:nvPr>
        </p:nvSpPr>
        <p:spPr>
          <a:ln/>
        </p:spPr>
        <p:txBody>
          <a:bodyPr/>
          <a:lstStyle>
            <a:lvl1pPr>
              <a:defRPr/>
            </a:lvl1pPr>
          </a:lstStyle>
          <a:p>
            <a:pPr>
              <a:defRPr/>
            </a:pPr>
            <a:fld id="{B18DB744-37A4-4B70-AD1C-BDB20F390167}" type="slidenum">
              <a:rPr lang="en-CA"/>
              <a:pPr>
                <a:defRPr/>
              </a:pPr>
              <a:t>‹#›</a:t>
            </a:fld>
            <a:endParaRPr lang="en-CA"/>
          </a:p>
        </p:txBody>
      </p:sp>
    </p:spTree>
    <p:extLst>
      <p:ext uri="{BB962C8B-B14F-4D97-AF65-F5344CB8AC3E}">
        <p14:creationId xmlns:p14="http://schemas.microsoft.com/office/powerpoint/2010/main" val="587352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A99D04-1D99-4ECD-AB37-7BEFB1455563}" type="datetimeFigureOut">
              <a:rPr lang="en-CA" smtClean="0"/>
              <a:t>2015-01-01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1CEFE46-3189-44DC-9AF1-80D475B8FA9B}"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A99D04-1D99-4ECD-AB37-7BEFB1455563}" type="datetimeFigureOut">
              <a:rPr lang="en-CA" smtClean="0"/>
              <a:t>2015-01-01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1CEFE46-3189-44DC-9AF1-80D475B8FA9B}"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8A99D04-1D99-4ECD-AB37-7BEFB1455563}" type="datetimeFigureOut">
              <a:rPr lang="en-CA" smtClean="0"/>
              <a:t>2015-01-01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1CEFE46-3189-44DC-9AF1-80D475B8FA9B}" type="slidenum">
              <a:rPr lang="en-CA" smtClean="0"/>
              <a:t>‹#›</a:t>
            </a:fld>
            <a:endParaRPr lang="en-CA"/>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8A99D04-1D99-4ECD-AB37-7BEFB1455563}" type="datetimeFigureOut">
              <a:rPr lang="en-CA" smtClean="0"/>
              <a:t>2015-01-01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1CEFE46-3189-44DC-9AF1-80D475B8FA9B}"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A99D04-1D99-4ECD-AB37-7BEFB1455563}" type="datetimeFigureOut">
              <a:rPr lang="en-CA" smtClean="0"/>
              <a:t>2015-01-01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1CEFE46-3189-44DC-9AF1-80D475B8FA9B}"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99D04-1D99-4ECD-AB37-7BEFB1455563}" type="datetimeFigureOut">
              <a:rPr lang="en-CA" smtClean="0"/>
              <a:t>2015-01-01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1CEFE46-3189-44DC-9AF1-80D475B8FA9B}"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8A99D04-1D99-4ECD-AB37-7BEFB1455563}" type="datetimeFigureOut">
              <a:rPr lang="en-CA" smtClean="0"/>
              <a:t>2015-01-01</a:t>
            </a:fld>
            <a:endParaRPr lang="en-CA"/>
          </a:p>
        </p:txBody>
      </p:sp>
      <p:sp>
        <p:nvSpPr>
          <p:cNvPr id="7" name="Slide Number Placeholder 6"/>
          <p:cNvSpPr>
            <a:spLocks noGrp="1"/>
          </p:cNvSpPr>
          <p:nvPr>
            <p:ph type="sldNum" sz="quarter" idx="12"/>
          </p:nvPr>
        </p:nvSpPr>
        <p:spPr/>
        <p:txBody>
          <a:bodyPr/>
          <a:lstStyle/>
          <a:p>
            <a:fld id="{D1CEFE46-3189-44DC-9AF1-80D475B8FA9B}" type="slidenum">
              <a:rPr lang="en-CA" smtClean="0"/>
              <a:t>‹#›</a:t>
            </a:fld>
            <a:endParaRPr lang="en-CA"/>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CA"/>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99D04-1D99-4ECD-AB37-7BEFB1455563}" type="datetimeFigureOut">
              <a:rPr lang="en-CA" smtClean="0"/>
              <a:t>2015-01-01</a:t>
            </a:fld>
            <a:endParaRPr lang="en-CA"/>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CA"/>
          </a:p>
        </p:txBody>
      </p:sp>
      <p:sp>
        <p:nvSpPr>
          <p:cNvPr id="7" name="Slide Number Placeholder 6"/>
          <p:cNvSpPr>
            <a:spLocks noGrp="1"/>
          </p:cNvSpPr>
          <p:nvPr>
            <p:ph type="sldNum" sz="quarter" idx="12"/>
          </p:nvPr>
        </p:nvSpPr>
        <p:spPr/>
        <p:txBody>
          <a:bodyPr/>
          <a:lstStyle/>
          <a:p>
            <a:fld id="{D1CEFE46-3189-44DC-9AF1-80D475B8FA9B}"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8A99D04-1D99-4ECD-AB37-7BEFB1455563}" type="datetimeFigureOut">
              <a:rPr lang="en-CA" smtClean="0"/>
              <a:t>2015-01-01</a:t>
            </a:fld>
            <a:endParaRPr lang="en-CA"/>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CA"/>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1CEFE46-3189-44DC-9AF1-80D475B8FA9B}"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yErb0jzIPL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hyperlink" Target="http://www.kraftfoods.com/kf/HealthyLiving/SensibleSolution/" TargetMode="Externa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hyperlink" Target="http://www.mcdonalds.ca/ca/en/food/nutrition_centre.html#/" TargetMode="External"/><Relationship Id="rId2" Type="http://schemas.openxmlformats.org/officeDocument/2006/relationships/hyperlink" Target="http://www.dairyqueen.com/us-en/Company/Nutrition/?localechange=1&amp;" TargetMode="Externa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www.subway.com/nutrition/nutritionlist.asp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GcB98iG9P4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dirty="0" smtClean="0"/>
              <a:t>What does a healthy lifestyle look like to you?</a:t>
            </a:r>
            <a:endParaRPr lang="en-CA" dirty="0"/>
          </a:p>
        </p:txBody>
      </p:sp>
      <p:sp>
        <p:nvSpPr>
          <p:cNvPr id="5" name="Content Placeholder 4"/>
          <p:cNvSpPr>
            <a:spLocks noGrp="1"/>
          </p:cNvSpPr>
          <p:nvPr>
            <p:ph idx="1"/>
          </p:nvPr>
        </p:nvSpPr>
        <p:spPr/>
        <p:txBody>
          <a:bodyPr/>
          <a:lstStyle/>
          <a:p>
            <a:r>
              <a:rPr lang="en-CA" dirty="0" smtClean="0"/>
              <a:t>Take 10 min to draw you living a healthy lifestyle</a:t>
            </a:r>
          </a:p>
          <a:p>
            <a:endParaRPr lang="en-CA" dirty="0"/>
          </a:p>
          <a:p>
            <a:r>
              <a:rPr lang="en-CA" dirty="0" smtClean="0"/>
              <a:t>Hand in when you are done</a:t>
            </a:r>
          </a:p>
          <a:p>
            <a:endParaRPr lang="en-CA" dirty="0"/>
          </a:p>
          <a:p>
            <a:r>
              <a:rPr lang="en-CA" dirty="0" smtClean="0"/>
              <a:t>At the end of the Health unit we will add anything that you have learned</a:t>
            </a:r>
            <a:endParaRPr lang="en-CA" dirty="0"/>
          </a:p>
        </p:txBody>
      </p:sp>
    </p:spTree>
    <p:extLst>
      <p:ext uri="{BB962C8B-B14F-4D97-AF65-F5344CB8AC3E}">
        <p14:creationId xmlns:p14="http://schemas.microsoft.com/office/powerpoint/2010/main" val="1000242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 what about fat?</a:t>
            </a:r>
            <a:endParaRPr lang="en-CA" dirty="0"/>
          </a:p>
        </p:txBody>
      </p:sp>
      <p:sp>
        <p:nvSpPr>
          <p:cNvPr id="4" name="Text Placeholder 3"/>
          <p:cNvSpPr>
            <a:spLocks noGrp="1"/>
          </p:cNvSpPr>
          <p:nvPr>
            <p:ph type="body" idx="1"/>
          </p:nvPr>
        </p:nvSpPr>
        <p:spPr/>
        <p:txBody>
          <a:bodyPr/>
          <a:lstStyle/>
          <a:p>
            <a:r>
              <a:rPr lang="en-CA" dirty="0" smtClean="0"/>
              <a:t>Good fats</a:t>
            </a:r>
            <a:endParaRPr lang="en-CA" dirty="0"/>
          </a:p>
        </p:txBody>
      </p:sp>
      <p:sp>
        <p:nvSpPr>
          <p:cNvPr id="5" name="Content Placeholder 4"/>
          <p:cNvSpPr>
            <a:spLocks noGrp="1"/>
          </p:cNvSpPr>
          <p:nvPr>
            <p:ph sz="half" idx="2"/>
          </p:nvPr>
        </p:nvSpPr>
        <p:spPr/>
        <p:txBody>
          <a:bodyPr/>
          <a:lstStyle/>
          <a:p>
            <a:r>
              <a:rPr lang="en-CA" dirty="0" smtClean="0"/>
              <a:t>Unsaturated</a:t>
            </a:r>
          </a:p>
          <a:p>
            <a:r>
              <a:rPr lang="en-CA" dirty="0" smtClean="0"/>
              <a:t>Ex: avocados, fish, nuts</a:t>
            </a:r>
            <a:endParaRPr lang="en-CA" dirty="0"/>
          </a:p>
        </p:txBody>
      </p:sp>
      <p:sp>
        <p:nvSpPr>
          <p:cNvPr id="6" name="Text Placeholder 5"/>
          <p:cNvSpPr>
            <a:spLocks noGrp="1"/>
          </p:cNvSpPr>
          <p:nvPr>
            <p:ph type="body" sz="quarter" idx="3"/>
          </p:nvPr>
        </p:nvSpPr>
        <p:spPr/>
        <p:txBody>
          <a:bodyPr/>
          <a:lstStyle/>
          <a:p>
            <a:r>
              <a:rPr lang="en-CA" dirty="0" smtClean="0"/>
              <a:t>Bad Fats</a:t>
            </a:r>
            <a:endParaRPr lang="en-CA" dirty="0"/>
          </a:p>
        </p:txBody>
      </p:sp>
      <p:sp>
        <p:nvSpPr>
          <p:cNvPr id="7" name="Content Placeholder 6"/>
          <p:cNvSpPr>
            <a:spLocks noGrp="1"/>
          </p:cNvSpPr>
          <p:nvPr>
            <p:ph sz="quarter" idx="4"/>
          </p:nvPr>
        </p:nvSpPr>
        <p:spPr/>
        <p:txBody>
          <a:bodyPr/>
          <a:lstStyle/>
          <a:p>
            <a:r>
              <a:rPr lang="en-CA" dirty="0" smtClean="0"/>
              <a:t>Saturated</a:t>
            </a:r>
          </a:p>
          <a:p>
            <a:r>
              <a:rPr lang="en-CA" dirty="0" smtClean="0"/>
              <a:t>Trans-fats</a:t>
            </a:r>
          </a:p>
          <a:p>
            <a:r>
              <a:rPr lang="en-CA" dirty="0" smtClean="0"/>
              <a:t>Ex: bacon, cheese, deep fried food,</a:t>
            </a:r>
          </a:p>
          <a:p>
            <a:pPr marL="68580" indent="0">
              <a:buNone/>
            </a:pPr>
            <a:r>
              <a:rPr lang="en-CA" dirty="0" smtClean="0"/>
              <a:t>(anything that tastes good!) </a:t>
            </a:r>
            <a:endParaRPr lang="en-CA" dirty="0"/>
          </a:p>
        </p:txBody>
      </p:sp>
    </p:spTree>
    <p:extLst>
      <p:ext uri="{BB962C8B-B14F-4D97-AF65-F5344CB8AC3E}">
        <p14:creationId xmlns:p14="http://schemas.microsoft.com/office/powerpoint/2010/main" val="1483531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smtClean="0"/>
              <a:t>Comedy Break</a:t>
            </a:r>
            <a:endParaRPr lang="en-CA"/>
          </a:p>
        </p:txBody>
      </p:sp>
      <p:sp>
        <p:nvSpPr>
          <p:cNvPr id="8" name="Content Placeholder 7"/>
          <p:cNvSpPr>
            <a:spLocks noGrp="1"/>
          </p:cNvSpPr>
          <p:nvPr>
            <p:ph idx="1"/>
          </p:nvPr>
        </p:nvSpPr>
        <p:spPr/>
        <p:txBody>
          <a:bodyPr/>
          <a:lstStyle/>
          <a:p>
            <a:r>
              <a:rPr lang="en-CA" dirty="0" smtClean="0"/>
              <a:t>Who knows who </a:t>
            </a:r>
            <a:r>
              <a:rPr lang="en-CA" dirty="0" smtClean="0">
                <a:hlinkClick r:id="rId2"/>
              </a:rPr>
              <a:t>Chris Farley </a:t>
            </a:r>
            <a:r>
              <a:rPr lang="en-CA" dirty="0" smtClean="0"/>
              <a:t>is?</a:t>
            </a:r>
            <a:endParaRPr lang="en-CA" dirty="0"/>
          </a:p>
        </p:txBody>
      </p:sp>
    </p:spTree>
    <p:extLst>
      <p:ext uri="{BB962C8B-B14F-4D97-AF65-F5344CB8AC3E}">
        <p14:creationId xmlns:p14="http://schemas.microsoft.com/office/powerpoint/2010/main" val="3353487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 what about fat?</a:t>
            </a:r>
            <a:endParaRPr lang="en-CA" dirty="0"/>
          </a:p>
        </p:txBody>
      </p:sp>
      <p:sp>
        <p:nvSpPr>
          <p:cNvPr id="3" name="Content Placeholder 2"/>
          <p:cNvSpPr>
            <a:spLocks noGrp="1"/>
          </p:cNvSpPr>
          <p:nvPr>
            <p:ph idx="1"/>
          </p:nvPr>
        </p:nvSpPr>
        <p:spPr/>
        <p:txBody>
          <a:bodyPr/>
          <a:lstStyle/>
          <a:p>
            <a:r>
              <a:rPr lang="en-CA" dirty="0" smtClean="0"/>
              <a:t>Saturated Fats: Solid at room temperature</a:t>
            </a:r>
          </a:p>
          <a:p>
            <a:endParaRPr lang="en-CA" dirty="0"/>
          </a:p>
          <a:p>
            <a:r>
              <a:rPr lang="en-CA" dirty="0" smtClean="0"/>
              <a:t>Sources: animal products, dairy,</a:t>
            </a:r>
          </a:p>
          <a:p>
            <a:endParaRPr lang="en-CA" dirty="0"/>
          </a:p>
          <a:p>
            <a:r>
              <a:rPr lang="en-CA" dirty="0" smtClean="0"/>
              <a:t>Effects: Cause Cholesterol in blood to rise, which increase your chances of a___________</a:t>
            </a:r>
            <a:endParaRPr lang="en-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6136" y="4862326"/>
            <a:ext cx="3547864" cy="1995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923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 what about fat?</a:t>
            </a:r>
            <a:endParaRPr lang="en-CA" dirty="0"/>
          </a:p>
        </p:txBody>
      </p:sp>
      <p:sp>
        <p:nvSpPr>
          <p:cNvPr id="3" name="Content Placeholder 2"/>
          <p:cNvSpPr>
            <a:spLocks noGrp="1"/>
          </p:cNvSpPr>
          <p:nvPr>
            <p:ph idx="1"/>
          </p:nvPr>
        </p:nvSpPr>
        <p:spPr/>
        <p:txBody>
          <a:bodyPr/>
          <a:lstStyle/>
          <a:p>
            <a:r>
              <a:rPr lang="en-CA" dirty="0" smtClean="0"/>
              <a:t>How much is OK?</a:t>
            </a:r>
          </a:p>
          <a:p>
            <a:endParaRPr lang="en-CA" dirty="0"/>
          </a:p>
          <a:p>
            <a:r>
              <a:rPr lang="en-CA" dirty="0"/>
              <a:t>5% to 6% of calories from saturated fat. That </a:t>
            </a:r>
            <a:r>
              <a:rPr lang="en-CA" dirty="0" smtClean="0"/>
              <a:t>means, if </a:t>
            </a:r>
            <a:r>
              <a:rPr lang="en-CA" dirty="0"/>
              <a:t>you need about 2,000 calories a day, no more than 120 of them should come from saturated fats. That’s about 13 grams of saturated fats a day.</a:t>
            </a:r>
          </a:p>
        </p:txBody>
      </p:sp>
      <p:pic>
        <p:nvPicPr>
          <p:cNvPr id="4098" name="Picture 2" descr="http://news.bbcimg.co.uk/media/images/73638000/jpg/_73638186_fried_sausages-sp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5136844"/>
            <a:ext cx="3059832" cy="1721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144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Reading Labels</a:t>
            </a:r>
            <a:endParaRPr lang="en-CA"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64088" y="2132856"/>
            <a:ext cx="3214835" cy="4426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27"/>
          <p:cNvSpPr>
            <a:spLocks noChangeArrowheads="1"/>
          </p:cNvSpPr>
          <p:nvPr/>
        </p:nvSpPr>
        <p:spPr bwMode="auto">
          <a:xfrm>
            <a:off x="7714828" y="3165748"/>
            <a:ext cx="936625" cy="3311525"/>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Geneva" pitchFamily="-84" charset="-128"/>
              </a:defRPr>
            </a:lvl1pPr>
            <a:lvl2pPr marL="742950" indent="-285750" eaLnBrk="0" hangingPunct="0">
              <a:defRPr>
                <a:solidFill>
                  <a:schemeClr val="tx1"/>
                </a:solidFill>
                <a:latin typeface="Arial" charset="0"/>
                <a:ea typeface="Geneva" pitchFamily="-84" charset="-128"/>
              </a:defRPr>
            </a:lvl2pPr>
            <a:lvl3pPr marL="1143000" indent="-228600" eaLnBrk="0" hangingPunct="0">
              <a:defRPr>
                <a:solidFill>
                  <a:schemeClr val="tx1"/>
                </a:solidFill>
                <a:latin typeface="Arial" charset="0"/>
                <a:ea typeface="Geneva" pitchFamily="-84" charset="-128"/>
              </a:defRPr>
            </a:lvl3pPr>
            <a:lvl4pPr marL="1600200" indent="-228600" eaLnBrk="0" hangingPunct="0">
              <a:defRPr>
                <a:solidFill>
                  <a:schemeClr val="tx1"/>
                </a:solidFill>
                <a:latin typeface="Arial" charset="0"/>
                <a:ea typeface="Geneva" pitchFamily="-84" charset="-128"/>
              </a:defRPr>
            </a:lvl4pPr>
            <a:lvl5pPr marL="2057400" indent="-228600" eaLnBrk="0" hangingPunct="0">
              <a:defRPr>
                <a:solidFill>
                  <a:schemeClr val="tx1"/>
                </a:solidFill>
                <a:latin typeface="Arial" charset="0"/>
                <a:ea typeface="Geneva" pitchFamily="-84" charset="-128"/>
              </a:defRPr>
            </a:lvl5pPr>
            <a:lvl6pPr marL="2514600" indent="-228600" eaLnBrk="0" fontAlgn="base" hangingPunct="0">
              <a:spcBef>
                <a:spcPct val="0"/>
              </a:spcBef>
              <a:spcAft>
                <a:spcPct val="0"/>
              </a:spcAft>
              <a:defRPr>
                <a:solidFill>
                  <a:schemeClr val="tx1"/>
                </a:solidFill>
                <a:latin typeface="Arial" charset="0"/>
                <a:ea typeface="Geneva" pitchFamily="-84" charset="-128"/>
              </a:defRPr>
            </a:lvl6pPr>
            <a:lvl7pPr marL="2971800" indent="-228600" eaLnBrk="0" fontAlgn="base" hangingPunct="0">
              <a:spcBef>
                <a:spcPct val="0"/>
              </a:spcBef>
              <a:spcAft>
                <a:spcPct val="0"/>
              </a:spcAft>
              <a:defRPr>
                <a:solidFill>
                  <a:schemeClr val="tx1"/>
                </a:solidFill>
                <a:latin typeface="Arial" charset="0"/>
                <a:ea typeface="Geneva" pitchFamily="-84" charset="-128"/>
              </a:defRPr>
            </a:lvl7pPr>
            <a:lvl8pPr marL="3429000" indent="-228600" eaLnBrk="0" fontAlgn="base" hangingPunct="0">
              <a:spcBef>
                <a:spcPct val="0"/>
              </a:spcBef>
              <a:spcAft>
                <a:spcPct val="0"/>
              </a:spcAft>
              <a:defRPr>
                <a:solidFill>
                  <a:schemeClr val="tx1"/>
                </a:solidFill>
                <a:latin typeface="Arial" charset="0"/>
                <a:ea typeface="Geneva" pitchFamily="-84" charset="-128"/>
              </a:defRPr>
            </a:lvl8pPr>
            <a:lvl9pPr marL="3886200" indent="-228600" eaLnBrk="0" fontAlgn="base" hangingPunct="0">
              <a:spcBef>
                <a:spcPct val="0"/>
              </a:spcBef>
              <a:spcAft>
                <a:spcPct val="0"/>
              </a:spcAft>
              <a:defRPr>
                <a:solidFill>
                  <a:schemeClr val="tx1"/>
                </a:solidFill>
                <a:latin typeface="Arial" charset="0"/>
                <a:ea typeface="Geneva" pitchFamily="-84" charset="-128"/>
              </a:defRPr>
            </a:lvl9pPr>
          </a:lstStyle>
          <a:p>
            <a:pPr eaLnBrk="1" hangingPunct="1"/>
            <a:endParaRPr lang="en-CA" altLang="en-US"/>
          </a:p>
        </p:txBody>
      </p:sp>
      <p:sp>
        <p:nvSpPr>
          <p:cNvPr id="6" name="Oval 29"/>
          <p:cNvSpPr>
            <a:spLocks noChangeArrowheads="1"/>
          </p:cNvSpPr>
          <p:nvPr/>
        </p:nvSpPr>
        <p:spPr bwMode="auto">
          <a:xfrm>
            <a:off x="5191813" y="3055409"/>
            <a:ext cx="1944688" cy="360363"/>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Geneva" pitchFamily="-84" charset="-128"/>
              </a:defRPr>
            </a:lvl1pPr>
            <a:lvl2pPr marL="742950" indent="-285750" eaLnBrk="0" hangingPunct="0">
              <a:defRPr>
                <a:solidFill>
                  <a:schemeClr val="tx1"/>
                </a:solidFill>
                <a:latin typeface="Arial" charset="0"/>
                <a:ea typeface="Geneva" pitchFamily="-84" charset="-128"/>
              </a:defRPr>
            </a:lvl2pPr>
            <a:lvl3pPr marL="1143000" indent="-228600" eaLnBrk="0" hangingPunct="0">
              <a:defRPr>
                <a:solidFill>
                  <a:schemeClr val="tx1"/>
                </a:solidFill>
                <a:latin typeface="Arial" charset="0"/>
                <a:ea typeface="Geneva" pitchFamily="-84" charset="-128"/>
              </a:defRPr>
            </a:lvl3pPr>
            <a:lvl4pPr marL="1600200" indent="-228600" eaLnBrk="0" hangingPunct="0">
              <a:defRPr>
                <a:solidFill>
                  <a:schemeClr val="tx1"/>
                </a:solidFill>
                <a:latin typeface="Arial" charset="0"/>
                <a:ea typeface="Geneva" pitchFamily="-84" charset="-128"/>
              </a:defRPr>
            </a:lvl4pPr>
            <a:lvl5pPr marL="2057400" indent="-228600" eaLnBrk="0" hangingPunct="0">
              <a:defRPr>
                <a:solidFill>
                  <a:schemeClr val="tx1"/>
                </a:solidFill>
                <a:latin typeface="Arial" charset="0"/>
                <a:ea typeface="Geneva" pitchFamily="-84" charset="-128"/>
              </a:defRPr>
            </a:lvl5pPr>
            <a:lvl6pPr marL="2514600" indent="-228600" eaLnBrk="0" fontAlgn="base" hangingPunct="0">
              <a:spcBef>
                <a:spcPct val="0"/>
              </a:spcBef>
              <a:spcAft>
                <a:spcPct val="0"/>
              </a:spcAft>
              <a:defRPr>
                <a:solidFill>
                  <a:schemeClr val="tx1"/>
                </a:solidFill>
                <a:latin typeface="Arial" charset="0"/>
                <a:ea typeface="Geneva" pitchFamily="-84" charset="-128"/>
              </a:defRPr>
            </a:lvl6pPr>
            <a:lvl7pPr marL="2971800" indent="-228600" eaLnBrk="0" fontAlgn="base" hangingPunct="0">
              <a:spcBef>
                <a:spcPct val="0"/>
              </a:spcBef>
              <a:spcAft>
                <a:spcPct val="0"/>
              </a:spcAft>
              <a:defRPr>
                <a:solidFill>
                  <a:schemeClr val="tx1"/>
                </a:solidFill>
                <a:latin typeface="Arial" charset="0"/>
                <a:ea typeface="Geneva" pitchFamily="-84" charset="-128"/>
              </a:defRPr>
            </a:lvl7pPr>
            <a:lvl8pPr marL="3429000" indent="-228600" eaLnBrk="0" fontAlgn="base" hangingPunct="0">
              <a:spcBef>
                <a:spcPct val="0"/>
              </a:spcBef>
              <a:spcAft>
                <a:spcPct val="0"/>
              </a:spcAft>
              <a:defRPr>
                <a:solidFill>
                  <a:schemeClr val="tx1"/>
                </a:solidFill>
                <a:latin typeface="Arial" charset="0"/>
                <a:ea typeface="Geneva" pitchFamily="-84" charset="-128"/>
              </a:defRPr>
            </a:lvl8pPr>
            <a:lvl9pPr marL="3886200" indent="-228600" eaLnBrk="0" fontAlgn="base" hangingPunct="0">
              <a:spcBef>
                <a:spcPct val="0"/>
              </a:spcBef>
              <a:spcAft>
                <a:spcPct val="0"/>
              </a:spcAft>
              <a:defRPr>
                <a:solidFill>
                  <a:schemeClr val="tx1"/>
                </a:solidFill>
                <a:latin typeface="Arial" charset="0"/>
                <a:ea typeface="Geneva" pitchFamily="-84" charset="-128"/>
              </a:defRPr>
            </a:lvl9pPr>
          </a:lstStyle>
          <a:p>
            <a:pPr eaLnBrk="1" hangingPunct="1"/>
            <a:endParaRPr lang="en-CA" altLang="en-US"/>
          </a:p>
        </p:txBody>
      </p:sp>
      <p:sp>
        <p:nvSpPr>
          <p:cNvPr id="7" name="Oval 7"/>
          <p:cNvSpPr>
            <a:spLocks noChangeArrowheads="1"/>
          </p:cNvSpPr>
          <p:nvPr/>
        </p:nvSpPr>
        <p:spPr bwMode="auto">
          <a:xfrm>
            <a:off x="5266556" y="2481312"/>
            <a:ext cx="1944687" cy="360363"/>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Geneva" pitchFamily="-84" charset="-128"/>
              </a:defRPr>
            </a:lvl1pPr>
            <a:lvl2pPr marL="742950" indent="-285750" eaLnBrk="0" hangingPunct="0">
              <a:defRPr>
                <a:solidFill>
                  <a:schemeClr val="tx1"/>
                </a:solidFill>
                <a:latin typeface="Arial" charset="0"/>
                <a:ea typeface="Geneva" pitchFamily="-84" charset="-128"/>
              </a:defRPr>
            </a:lvl2pPr>
            <a:lvl3pPr marL="1143000" indent="-228600" eaLnBrk="0" hangingPunct="0">
              <a:defRPr>
                <a:solidFill>
                  <a:schemeClr val="tx1"/>
                </a:solidFill>
                <a:latin typeface="Arial" charset="0"/>
                <a:ea typeface="Geneva" pitchFamily="-84" charset="-128"/>
              </a:defRPr>
            </a:lvl3pPr>
            <a:lvl4pPr marL="1600200" indent="-228600" eaLnBrk="0" hangingPunct="0">
              <a:defRPr>
                <a:solidFill>
                  <a:schemeClr val="tx1"/>
                </a:solidFill>
                <a:latin typeface="Arial" charset="0"/>
                <a:ea typeface="Geneva" pitchFamily="-84" charset="-128"/>
              </a:defRPr>
            </a:lvl4pPr>
            <a:lvl5pPr marL="2057400" indent="-228600" eaLnBrk="0" hangingPunct="0">
              <a:defRPr>
                <a:solidFill>
                  <a:schemeClr val="tx1"/>
                </a:solidFill>
                <a:latin typeface="Arial" charset="0"/>
                <a:ea typeface="Geneva" pitchFamily="-84" charset="-128"/>
              </a:defRPr>
            </a:lvl5pPr>
            <a:lvl6pPr marL="2514600" indent="-228600" eaLnBrk="0" fontAlgn="base" hangingPunct="0">
              <a:spcBef>
                <a:spcPct val="0"/>
              </a:spcBef>
              <a:spcAft>
                <a:spcPct val="0"/>
              </a:spcAft>
              <a:defRPr>
                <a:solidFill>
                  <a:schemeClr val="tx1"/>
                </a:solidFill>
                <a:latin typeface="Arial" charset="0"/>
                <a:ea typeface="Geneva" pitchFamily="-84" charset="-128"/>
              </a:defRPr>
            </a:lvl6pPr>
            <a:lvl7pPr marL="2971800" indent="-228600" eaLnBrk="0" fontAlgn="base" hangingPunct="0">
              <a:spcBef>
                <a:spcPct val="0"/>
              </a:spcBef>
              <a:spcAft>
                <a:spcPct val="0"/>
              </a:spcAft>
              <a:defRPr>
                <a:solidFill>
                  <a:schemeClr val="tx1"/>
                </a:solidFill>
                <a:latin typeface="Arial" charset="0"/>
                <a:ea typeface="Geneva" pitchFamily="-84" charset="-128"/>
              </a:defRPr>
            </a:lvl7pPr>
            <a:lvl8pPr marL="3429000" indent="-228600" eaLnBrk="0" fontAlgn="base" hangingPunct="0">
              <a:spcBef>
                <a:spcPct val="0"/>
              </a:spcBef>
              <a:spcAft>
                <a:spcPct val="0"/>
              </a:spcAft>
              <a:defRPr>
                <a:solidFill>
                  <a:schemeClr val="tx1"/>
                </a:solidFill>
                <a:latin typeface="Arial" charset="0"/>
                <a:ea typeface="Geneva" pitchFamily="-84" charset="-128"/>
              </a:defRPr>
            </a:lvl8pPr>
            <a:lvl9pPr marL="3886200" indent="-228600" eaLnBrk="0" fontAlgn="base" hangingPunct="0">
              <a:spcBef>
                <a:spcPct val="0"/>
              </a:spcBef>
              <a:spcAft>
                <a:spcPct val="0"/>
              </a:spcAft>
              <a:defRPr>
                <a:solidFill>
                  <a:schemeClr val="tx1"/>
                </a:solidFill>
                <a:latin typeface="Arial" charset="0"/>
                <a:ea typeface="Geneva" pitchFamily="-84" charset="-128"/>
              </a:defRPr>
            </a:lvl9pPr>
          </a:lstStyle>
          <a:p>
            <a:pPr eaLnBrk="1" hangingPunct="1"/>
            <a:endParaRPr lang="en-CA" altLang="en-US"/>
          </a:p>
        </p:txBody>
      </p:sp>
      <p:sp>
        <p:nvSpPr>
          <p:cNvPr id="8" name="TextBox 7"/>
          <p:cNvSpPr txBox="1"/>
          <p:nvPr/>
        </p:nvSpPr>
        <p:spPr>
          <a:xfrm>
            <a:off x="683568" y="2661493"/>
            <a:ext cx="4508245" cy="3554819"/>
          </a:xfrm>
          <a:prstGeom prst="rect">
            <a:avLst/>
          </a:prstGeom>
          <a:noFill/>
        </p:spPr>
        <p:txBody>
          <a:bodyPr wrap="square" rtlCol="0">
            <a:spAutoFit/>
          </a:bodyPr>
          <a:lstStyle/>
          <a:p>
            <a:r>
              <a:rPr lang="en-CA" dirty="0" smtClean="0"/>
              <a:t>Labels are found on all packaged food</a:t>
            </a:r>
          </a:p>
          <a:p>
            <a:pPr>
              <a:spcBef>
                <a:spcPct val="50000"/>
              </a:spcBef>
            </a:pPr>
            <a:r>
              <a:rPr lang="en-CA" altLang="en-US" sz="2400" dirty="0">
                <a:latin typeface="Arial Narrow" pitchFamily="34" charset="0"/>
              </a:rPr>
              <a:t>Use </a:t>
            </a:r>
            <a:r>
              <a:rPr lang="en-CA" altLang="en-US" sz="2400" b="1" dirty="0">
                <a:latin typeface="Arial Narrow" pitchFamily="34" charset="0"/>
              </a:rPr>
              <a:t>Nutrition Facts</a:t>
            </a:r>
            <a:r>
              <a:rPr lang="en-CA" altLang="en-US" sz="2400" dirty="0">
                <a:latin typeface="Arial Narrow" pitchFamily="34" charset="0"/>
              </a:rPr>
              <a:t>…</a:t>
            </a:r>
          </a:p>
          <a:p>
            <a:pPr>
              <a:spcBef>
                <a:spcPct val="50000"/>
              </a:spcBef>
              <a:buFont typeface="Times" charset="0"/>
              <a:buChar char="•"/>
            </a:pPr>
            <a:r>
              <a:rPr lang="en-CA" altLang="en-US" dirty="0">
                <a:latin typeface="Arial Narrow" pitchFamily="34" charset="0"/>
              </a:rPr>
              <a:t>to easily compare similar foods</a:t>
            </a:r>
          </a:p>
          <a:p>
            <a:pPr>
              <a:spcBef>
                <a:spcPct val="50000"/>
              </a:spcBef>
              <a:buFont typeface="Times" charset="0"/>
              <a:buChar char="•"/>
            </a:pPr>
            <a:r>
              <a:rPr lang="en-CA" altLang="en-US" dirty="0">
                <a:latin typeface="Arial Narrow" pitchFamily="34" charset="0"/>
              </a:rPr>
              <a:t>to look for foods with a little or a lot of a specific nutrient</a:t>
            </a:r>
          </a:p>
          <a:p>
            <a:pPr>
              <a:spcBef>
                <a:spcPct val="50000"/>
              </a:spcBef>
              <a:buFont typeface="Times" charset="0"/>
              <a:buChar char="•"/>
            </a:pPr>
            <a:r>
              <a:rPr lang="en-CA" altLang="en-US" dirty="0">
                <a:latin typeface="Arial Narrow" pitchFamily="34" charset="0"/>
              </a:rPr>
              <a:t>to select foods for special </a:t>
            </a:r>
            <a:r>
              <a:rPr lang="en-CA" altLang="en-US" dirty="0" smtClean="0">
                <a:latin typeface="Arial Narrow" pitchFamily="34" charset="0"/>
              </a:rPr>
              <a:t>die</a:t>
            </a:r>
          </a:p>
          <a:p>
            <a:pPr>
              <a:spcBef>
                <a:spcPct val="50000"/>
              </a:spcBef>
              <a:buFont typeface="Times" charset="0"/>
              <a:buChar char="•"/>
            </a:pPr>
            <a:r>
              <a:rPr lang="en-CA" altLang="en-US" sz="2000" dirty="0" smtClean="0">
                <a:latin typeface="Arial Narrow" pitchFamily="34" charset="0"/>
              </a:rPr>
              <a:t>…</a:t>
            </a:r>
            <a:r>
              <a:rPr lang="en-CA" altLang="en-US" sz="2400" dirty="0" smtClean="0">
                <a:latin typeface="Arial Narrow" pitchFamily="34" charset="0"/>
              </a:rPr>
              <a:t>to </a:t>
            </a:r>
            <a:r>
              <a:rPr lang="en-CA" altLang="en-US" sz="2400" dirty="0">
                <a:latin typeface="Arial Narrow" pitchFamily="34" charset="0"/>
              </a:rPr>
              <a:t>make informed food choices</a:t>
            </a:r>
          </a:p>
          <a:p>
            <a:endParaRPr lang="en-CA" dirty="0"/>
          </a:p>
        </p:txBody>
      </p:sp>
    </p:spTree>
    <p:extLst>
      <p:ext uri="{BB962C8B-B14F-4D97-AF65-F5344CB8AC3E}">
        <p14:creationId xmlns:p14="http://schemas.microsoft.com/office/powerpoint/2010/main" val="20497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Geneva" pitchFamily="-84" charset="-128"/>
              </a:defRPr>
            </a:lvl1pPr>
            <a:lvl2pPr marL="742950" indent="-285750" eaLnBrk="0" hangingPunct="0">
              <a:defRPr>
                <a:solidFill>
                  <a:schemeClr val="tx1"/>
                </a:solidFill>
                <a:latin typeface="Arial" charset="0"/>
                <a:ea typeface="Geneva" pitchFamily="-84" charset="-128"/>
              </a:defRPr>
            </a:lvl2pPr>
            <a:lvl3pPr marL="1143000" indent="-228600" eaLnBrk="0" hangingPunct="0">
              <a:defRPr>
                <a:solidFill>
                  <a:schemeClr val="tx1"/>
                </a:solidFill>
                <a:latin typeface="Arial" charset="0"/>
                <a:ea typeface="Geneva" pitchFamily="-84" charset="-128"/>
              </a:defRPr>
            </a:lvl3pPr>
            <a:lvl4pPr marL="1600200" indent="-228600" eaLnBrk="0" hangingPunct="0">
              <a:defRPr>
                <a:solidFill>
                  <a:schemeClr val="tx1"/>
                </a:solidFill>
                <a:latin typeface="Arial" charset="0"/>
                <a:ea typeface="Geneva" pitchFamily="-84" charset="-128"/>
              </a:defRPr>
            </a:lvl4pPr>
            <a:lvl5pPr marL="2057400" indent="-228600" eaLnBrk="0" hangingPunct="0">
              <a:defRPr>
                <a:solidFill>
                  <a:schemeClr val="tx1"/>
                </a:solidFill>
                <a:latin typeface="Arial" charset="0"/>
                <a:ea typeface="Geneva" pitchFamily="-84" charset="-128"/>
              </a:defRPr>
            </a:lvl5pPr>
            <a:lvl6pPr marL="2514600" indent="-228600" eaLnBrk="0" fontAlgn="base" hangingPunct="0">
              <a:spcBef>
                <a:spcPct val="0"/>
              </a:spcBef>
              <a:spcAft>
                <a:spcPct val="0"/>
              </a:spcAft>
              <a:defRPr>
                <a:solidFill>
                  <a:schemeClr val="tx1"/>
                </a:solidFill>
                <a:latin typeface="Arial" charset="0"/>
                <a:ea typeface="Geneva" pitchFamily="-84" charset="-128"/>
              </a:defRPr>
            </a:lvl6pPr>
            <a:lvl7pPr marL="2971800" indent="-228600" eaLnBrk="0" fontAlgn="base" hangingPunct="0">
              <a:spcBef>
                <a:spcPct val="0"/>
              </a:spcBef>
              <a:spcAft>
                <a:spcPct val="0"/>
              </a:spcAft>
              <a:defRPr>
                <a:solidFill>
                  <a:schemeClr val="tx1"/>
                </a:solidFill>
                <a:latin typeface="Arial" charset="0"/>
                <a:ea typeface="Geneva" pitchFamily="-84" charset="-128"/>
              </a:defRPr>
            </a:lvl7pPr>
            <a:lvl8pPr marL="3429000" indent="-228600" eaLnBrk="0" fontAlgn="base" hangingPunct="0">
              <a:spcBef>
                <a:spcPct val="0"/>
              </a:spcBef>
              <a:spcAft>
                <a:spcPct val="0"/>
              </a:spcAft>
              <a:defRPr>
                <a:solidFill>
                  <a:schemeClr val="tx1"/>
                </a:solidFill>
                <a:latin typeface="Arial" charset="0"/>
                <a:ea typeface="Geneva" pitchFamily="-84" charset="-128"/>
              </a:defRPr>
            </a:lvl8pPr>
            <a:lvl9pPr marL="3886200" indent="-228600" eaLnBrk="0" fontAlgn="base" hangingPunct="0">
              <a:spcBef>
                <a:spcPct val="0"/>
              </a:spcBef>
              <a:spcAft>
                <a:spcPct val="0"/>
              </a:spcAft>
              <a:defRPr>
                <a:solidFill>
                  <a:schemeClr val="tx1"/>
                </a:solidFill>
                <a:latin typeface="Arial" charset="0"/>
                <a:ea typeface="Geneva" pitchFamily="-84" charset="-128"/>
              </a:defRPr>
            </a:lvl9pPr>
          </a:lstStyle>
          <a:p>
            <a:pPr eaLnBrk="1" hangingPunct="1"/>
            <a:fld id="{77790EA1-A7C0-4A15-B8BC-5FE80E1C339A}" type="slidenum">
              <a:rPr lang="en-CA" altLang="en-US">
                <a:solidFill>
                  <a:schemeClr val="bg1"/>
                </a:solidFill>
              </a:rPr>
              <a:pPr eaLnBrk="1" hangingPunct="1"/>
              <a:t>15</a:t>
            </a:fld>
            <a:endParaRPr lang="en-CA" altLang="en-US">
              <a:solidFill>
                <a:schemeClr val="bg1"/>
              </a:solidFill>
            </a:endParaRPr>
          </a:p>
        </p:txBody>
      </p:sp>
      <p:pic>
        <p:nvPicPr>
          <p:cNvPr id="1741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656" y="3029527"/>
            <a:ext cx="2351088" cy="306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2" name="Rectangle 2"/>
          <p:cNvSpPr>
            <a:spLocks noGrp="1" noChangeArrowheads="1"/>
          </p:cNvSpPr>
          <p:nvPr>
            <p:ph type="title"/>
          </p:nvPr>
        </p:nvSpPr>
        <p:spPr>
          <a:xfrm>
            <a:off x="323850" y="981075"/>
            <a:ext cx="8820150" cy="719138"/>
          </a:xfrm>
        </p:spPr>
        <p:txBody>
          <a:bodyPr/>
          <a:lstStyle/>
          <a:p>
            <a:r>
              <a:rPr lang="en-CA" altLang="en-US" sz="3200" dirty="0" smtClean="0">
                <a:latin typeface="Arial Narrow" pitchFamily="34" charset="0"/>
              </a:rPr>
              <a:t>   How </a:t>
            </a:r>
            <a:r>
              <a:rPr lang="en-CA" altLang="en-US" sz="3200" dirty="0" smtClean="0">
                <a:latin typeface="Arial Narrow" pitchFamily="34" charset="0"/>
              </a:rPr>
              <a:t>to use the % Daily Value</a:t>
            </a:r>
          </a:p>
        </p:txBody>
      </p:sp>
      <p:sp>
        <p:nvSpPr>
          <p:cNvPr id="17413" name="Rectangle 3"/>
          <p:cNvSpPr>
            <a:spLocks noGrp="1" noChangeArrowheads="1"/>
          </p:cNvSpPr>
          <p:nvPr>
            <p:ph type="body" idx="1"/>
          </p:nvPr>
        </p:nvSpPr>
        <p:spPr>
          <a:xfrm>
            <a:off x="395288" y="1773238"/>
            <a:ext cx="7451725" cy="4114800"/>
          </a:xfrm>
        </p:spPr>
        <p:txBody>
          <a:bodyPr/>
          <a:lstStyle/>
          <a:p>
            <a:pPr>
              <a:buFontTx/>
              <a:buNone/>
            </a:pPr>
            <a:r>
              <a:rPr lang="en-CA" altLang="en-US" sz="2200" b="1" dirty="0" smtClean="0">
                <a:latin typeface="Arial Narrow" pitchFamily="34" charset="0"/>
              </a:rPr>
              <a:t> </a:t>
            </a:r>
            <a:r>
              <a:rPr lang="en-CA" altLang="en-US" sz="2200" b="1" dirty="0" smtClean="0">
                <a:latin typeface="Arial Narrow" pitchFamily="34" charset="0"/>
              </a:rPr>
              <a:t>READ the % DV</a:t>
            </a:r>
          </a:p>
          <a:p>
            <a:pPr>
              <a:buFontTx/>
              <a:buNone/>
            </a:pPr>
            <a:r>
              <a:rPr lang="en-CA" altLang="en-US" sz="2200" dirty="0" smtClean="0">
                <a:latin typeface="Arial Narrow" pitchFamily="34" charset="0"/>
              </a:rPr>
              <a:t>The % DV helps you see if a specific amount of food has a little or a lot of a nutrient.</a:t>
            </a:r>
          </a:p>
          <a:p>
            <a:pPr>
              <a:buFontTx/>
              <a:buNone/>
            </a:pPr>
            <a:r>
              <a:rPr lang="en-CA" altLang="en-US" sz="1400" b="1" dirty="0" smtClean="0">
                <a:latin typeface="Arial Narrow" pitchFamily="34" charset="0"/>
              </a:rPr>
              <a:t>          </a:t>
            </a:r>
          </a:p>
          <a:p>
            <a:pPr>
              <a:buFontTx/>
              <a:buNone/>
            </a:pPr>
            <a:r>
              <a:rPr lang="en-CA" altLang="en-US" sz="2200" b="1" dirty="0" smtClean="0">
                <a:latin typeface="Arial Narrow" pitchFamily="34" charset="0"/>
              </a:rPr>
              <a:t>5% DV</a:t>
            </a:r>
            <a:r>
              <a:rPr lang="en-CA" altLang="en-US" sz="2200" dirty="0" smtClean="0">
                <a:latin typeface="Arial Narrow" pitchFamily="34" charset="0"/>
              </a:rPr>
              <a:t> or less is a </a:t>
            </a:r>
            <a:r>
              <a:rPr lang="en-CA" altLang="en-US" sz="2200" b="1" dirty="0" smtClean="0">
                <a:latin typeface="Arial Narrow" pitchFamily="34" charset="0"/>
              </a:rPr>
              <a:t>LITTLE</a:t>
            </a:r>
          </a:p>
          <a:p>
            <a:pPr>
              <a:buFontTx/>
              <a:buNone/>
            </a:pPr>
            <a:r>
              <a:rPr lang="en-CA" altLang="en-US" sz="2200" b="1" dirty="0" smtClean="0">
                <a:latin typeface="Arial Narrow" pitchFamily="34" charset="0"/>
              </a:rPr>
              <a:t>15% DV</a:t>
            </a:r>
            <a:r>
              <a:rPr lang="en-CA" altLang="en-US" sz="2200" dirty="0" smtClean="0">
                <a:latin typeface="Arial Narrow" pitchFamily="34" charset="0"/>
              </a:rPr>
              <a:t> or more is a </a:t>
            </a:r>
            <a:r>
              <a:rPr lang="en-CA" altLang="en-US" sz="2200" b="1" dirty="0" smtClean="0">
                <a:latin typeface="Arial Narrow" pitchFamily="34" charset="0"/>
              </a:rPr>
              <a:t>LOT</a:t>
            </a:r>
          </a:p>
          <a:p>
            <a:pPr>
              <a:buFontTx/>
              <a:buNone/>
            </a:pPr>
            <a:endParaRPr lang="en-CA" altLang="en-US" sz="2200" b="1" dirty="0" smtClean="0">
              <a:latin typeface="Arial Narrow" pitchFamily="34" charset="0"/>
            </a:endParaRPr>
          </a:p>
        </p:txBody>
      </p:sp>
      <p:pic>
        <p:nvPicPr>
          <p:cNvPr id="17414" name="Picture 7" descr="Daily-Value-METER_E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4355090"/>
            <a:ext cx="338455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Oval 12"/>
          <p:cNvSpPr>
            <a:spLocks noChangeArrowheads="1"/>
          </p:cNvSpPr>
          <p:nvPr/>
        </p:nvSpPr>
        <p:spPr bwMode="auto">
          <a:xfrm>
            <a:off x="7517534" y="4220874"/>
            <a:ext cx="1008063" cy="360362"/>
          </a:xfrm>
          <a:prstGeom prst="ellipse">
            <a:avLst/>
          </a:prstGeom>
          <a:noFill/>
          <a:ln w="317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Geneva" pitchFamily="-84" charset="-128"/>
              </a:defRPr>
            </a:lvl1pPr>
            <a:lvl2pPr marL="742950" indent="-285750" eaLnBrk="0" hangingPunct="0">
              <a:defRPr>
                <a:solidFill>
                  <a:schemeClr val="tx1"/>
                </a:solidFill>
                <a:latin typeface="Arial" charset="0"/>
                <a:ea typeface="Geneva" pitchFamily="-84" charset="-128"/>
              </a:defRPr>
            </a:lvl2pPr>
            <a:lvl3pPr marL="1143000" indent="-228600" eaLnBrk="0" hangingPunct="0">
              <a:defRPr>
                <a:solidFill>
                  <a:schemeClr val="tx1"/>
                </a:solidFill>
                <a:latin typeface="Arial" charset="0"/>
                <a:ea typeface="Geneva" pitchFamily="-84" charset="-128"/>
              </a:defRPr>
            </a:lvl3pPr>
            <a:lvl4pPr marL="1600200" indent="-228600" eaLnBrk="0" hangingPunct="0">
              <a:defRPr>
                <a:solidFill>
                  <a:schemeClr val="tx1"/>
                </a:solidFill>
                <a:latin typeface="Arial" charset="0"/>
                <a:ea typeface="Geneva" pitchFamily="-84" charset="-128"/>
              </a:defRPr>
            </a:lvl4pPr>
            <a:lvl5pPr marL="2057400" indent="-228600" eaLnBrk="0" hangingPunct="0">
              <a:defRPr>
                <a:solidFill>
                  <a:schemeClr val="tx1"/>
                </a:solidFill>
                <a:latin typeface="Arial" charset="0"/>
                <a:ea typeface="Geneva" pitchFamily="-84" charset="-128"/>
              </a:defRPr>
            </a:lvl5pPr>
            <a:lvl6pPr marL="2514600" indent="-228600" eaLnBrk="0" fontAlgn="base" hangingPunct="0">
              <a:spcBef>
                <a:spcPct val="0"/>
              </a:spcBef>
              <a:spcAft>
                <a:spcPct val="0"/>
              </a:spcAft>
              <a:defRPr>
                <a:solidFill>
                  <a:schemeClr val="tx1"/>
                </a:solidFill>
                <a:latin typeface="Arial" charset="0"/>
                <a:ea typeface="Geneva" pitchFamily="-84" charset="-128"/>
              </a:defRPr>
            </a:lvl6pPr>
            <a:lvl7pPr marL="2971800" indent="-228600" eaLnBrk="0" fontAlgn="base" hangingPunct="0">
              <a:spcBef>
                <a:spcPct val="0"/>
              </a:spcBef>
              <a:spcAft>
                <a:spcPct val="0"/>
              </a:spcAft>
              <a:defRPr>
                <a:solidFill>
                  <a:schemeClr val="tx1"/>
                </a:solidFill>
                <a:latin typeface="Arial" charset="0"/>
                <a:ea typeface="Geneva" pitchFamily="-84" charset="-128"/>
              </a:defRPr>
            </a:lvl7pPr>
            <a:lvl8pPr marL="3429000" indent="-228600" eaLnBrk="0" fontAlgn="base" hangingPunct="0">
              <a:spcBef>
                <a:spcPct val="0"/>
              </a:spcBef>
              <a:spcAft>
                <a:spcPct val="0"/>
              </a:spcAft>
              <a:defRPr>
                <a:solidFill>
                  <a:schemeClr val="tx1"/>
                </a:solidFill>
                <a:latin typeface="Arial" charset="0"/>
                <a:ea typeface="Geneva" pitchFamily="-84" charset="-128"/>
              </a:defRPr>
            </a:lvl8pPr>
            <a:lvl9pPr marL="3886200" indent="-228600" eaLnBrk="0" fontAlgn="base" hangingPunct="0">
              <a:spcBef>
                <a:spcPct val="0"/>
              </a:spcBef>
              <a:spcAft>
                <a:spcPct val="0"/>
              </a:spcAft>
              <a:defRPr>
                <a:solidFill>
                  <a:schemeClr val="tx1"/>
                </a:solidFill>
                <a:latin typeface="Arial" charset="0"/>
                <a:ea typeface="Geneva" pitchFamily="-84" charset="-128"/>
              </a:defRPr>
            </a:lvl9pPr>
          </a:lstStyle>
          <a:p>
            <a:pPr eaLnBrk="1" hangingPunct="1"/>
            <a:endParaRPr lang="en-CA" altLang="en-US"/>
          </a:p>
        </p:txBody>
      </p:sp>
    </p:spTree>
    <p:extLst>
      <p:ext uri="{BB962C8B-B14F-4D97-AF65-F5344CB8AC3E}">
        <p14:creationId xmlns:p14="http://schemas.microsoft.com/office/powerpoint/2010/main" val="3244801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Geneva" pitchFamily="-84" charset="-128"/>
              </a:defRPr>
            </a:lvl1pPr>
            <a:lvl2pPr marL="742950" indent="-285750" eaLnBrk="0" hangingPunct="0">
              <a:defRPr>
                <a:solidFill>
                  <a:schemeClr val="tx1"/>
                </a:solidFill>
                <a:latin typeface="Arial" charset="0"/>
                <a:ea typeface="Geneva" pitchFamily="-84" charset="-128"/>
              </a:defRPr>
            </a:lvl2pPr>
            <a:lvl3pPr marL="1143000" indent="-228600" eaLnBrk="0" hangingPunct="0">
              <a:defRPr>
                <a:solidFill>
                  <a:schemeClr val="tx1"/>
                </a:solidFill>
                <a:latin typeface="Arial" charset="0"/>
                <a:ea typeface="Geneva" pitchFamily="-84" charset="-128"/>
              </a:defRPr>
            </a:lvl3pPr>
            <a:lvl4pPr marL="1600200" indent="-228600" eaLnBrk="0" hangingPunct="0">
              <a:defRPr>
                <a:solidFill>
                  <a:schemeClr val="tx1"/>
                </a:solidFill>
                <a:latin typeface="Arial" charset="0"/>
                <a:ea typeface="Geneva" pitchFamily="-84" charset="-128"/>
              </a:defRPr>
            </a:lvl4pPr>
            <a:lvl5pPr marL="2057400" indent="-228600" eaLnBrk="0" hangingPunct="0">
              <a:defRPr>
                <a:solidFill>
                  <a:schemeClr val="tx1"/>
                </a:solidFill>
                <a:latin typeface="Arial" charset="0"/>
                <a:ea typeface="Geneva" pitchFamily="-84" charset="-128"/>
              </a:defRPr>
            </a:lvl5pPr>
            <a:lvl6pPr marL="2514600" indent="-228600" eaLnBrk="0" fontAlgn="base" hangingPunct="0">
              <a:spcBef>
                <a:spcPct val="0"/>
              </a:spcBef>
              <a:spcAft>
                <a:spcPct val="0"/>
              </a:spcAft>
              <a:defRPr>
                <a:solidFill>
                  <a:schemeClr val="tx1"/>
                </a:solidFill>
                <a:latin typeface="Arial" charset="0"/>
                <a:ea typeface="Geneva" pitchFamily="-84" charset="-128"/>
              </a:defRPr>
            </a:lvl6pPr>
            <a:lvl7pPr marL="2971800" indent="-228600" eaLnBrk="0" fontAlgn="base" hangingPunct="0">
              <a:spcBef>
                <a:spcPct val="0"/>
              </a:spcBef>
              <a:spcAft>
                <a:spcPct val="0"/>
              </a:spcAft>
              <a:defRPr>
                <a:solidFill>
                  <a:schemeClr val="tx1"/>
                </a:solidFill>
                <a:latin typeface="Arial" charset="0"/>
                <a:ea typeface="Geneva" pitchFamily="-84" charset="-128"/>
              </a:defRPr>
            </a:lvl7pPr>
            <a:lvl8pPr marL="3429000" indent="-228600" eaLnBrk="0" fontAlgn="base" hangingPunct="0">
              <a:spcBef>
                <a:spcPct val="0"/>
              </a:spcBef>
              <a:spcAft>
                <a:spcPct val="0"/>
              </a:spcAft>
              <a:defRPr>
                <a:solidFill>
                  <a:schemeClr val="tx1"/>
                </a:solidFill>
                <a:latin typeface="Arial" charset="0"/>
                <a:ea typeface="Geneva" pitchFamily="-84" charset="-128"/>
              </a:defRPr>
            </a:lvl8pPr>
            <a:lvl9pPr marL="3886200" indent="-228600" eaLnBrk="0" fontAlgn="base" hangingPunct="0">
              <a:spcBef>
                <a:spcPct val="0"/>
              </a:spcBef>
              <a:spcAft>
                <a:spcPct val="0"/>
              </a:spcAft>
              <a:defRPr>
                <a:solidFill>
                  <a:schemeClr val="tx1"/>
                </a:solidFill>
                <a:latin typeface="Arial" charset="0"/>
                <a:ea typeface="Geneva" pitchFamily="-84" charset="-128"/>
              </a:defRPr>
            </a:lvl9pPr>
          </a:lstStyle>
          <a:p>
            <a:pPr eaLnBrk="1" hangingPunct="1"/>
            <a:fld id="{AE5E28B3-8902-4883-B67C-A6B45315C4D2}" type="slidenum">
              <a:rPr lang="en-CA" altLang="en-US">
                <a:solidFill>
                  <a:schemeClr val="bg1"/>
                </a:solidFill>
              </a:rPr>
              <a:pPr eaLnBrk="1" hangingPunct="1"/>
              <a:t>16</a:t>
            </a:fld>
            <a:endParaRPr lang="en-CA" altLang="en-US">
              <a:solidFill>
                <a:schemeClr val="bg1"/>
              </a:solidFill>
            </a:endParaRPr>
          </a:p>
        </p:txBody>
      </p:sp>
      <p:sp>
        <p:nvSpPr>
          <p:cNvPr id="18435" name="Rectangle 2"/>
          <p:cNvSpPr>
            <a:spLocks noGrp="1" noChangeArrowheads="1"/>
          </p:cNvSpPr>
          <p:nvPr>
            <p:ph type="title"/>
          </p:nvPr>
        </p:nvSpPr>
        <p:spPr>
          <a:xfrm>
            <a:off x="468313" y="1196975"/>
            <a:ext cx="8496300" cy="696913"/>
          </a:xfrm>
        </p:spPr>
        <p:txBody>
          <a:bodyPr/>
          <a:lstStyle/>
          <a:p>
            <a:r>
              <a:rPr lang="en-CA" altLang="en-US" sz="3200" dirty="0" smtClean="0">
                <a:latin typeface="Arial Narrow" pitchFamily="34" charset="0"/>
              </a:rPr>
              <a:t>How to use the % Daily Value</a:t>
            </a:r>
          </a:p>
        </p:txBody>
      </p:sp>
      <p:sp>
        <p:nvSpPr>
          <p:cNvPr id="18436" name="Rectangle 3"/>
          <p:cNvSpPr>
            <a:spLocks noGrp="1" noChangeArrowheads="1"/>
          </p:cNvSpPr>
          <p:nvPr>
            <p:ph type="body" idx="1"/>
          </p:nvPr>
        </p:nvSpPr>
        <p:spPr>
          <a:xfrm>
            <a:off x="468313" y="2060575"/>
            <a:ext cx="7272337" cy="4041775"/>
          </a:xfrm>
        </p:spPr>
        <p:txBody>
          <a:bodyPr/>
          <a:lstStyle/>
          <a:p>
            <a:pPr>
              <a:buFontTx/>
              <a:buNone/>
            </a:pPr>
            <a:r>
              <a:rPr lang="en-CA" altLang="en-US" sz="2200" b="1" dirty="0" smtClean="0">
                <a:latin typeface="Arial Narrow" pitchFamily="34" charset="0"/>
              </a:rPr>
              <a:t>CHOOSE </a:t>
            </a:r>
            <a:endParaRPr lang="en-CA" altLang="en-US" sz="2200" b="1" dirty="0" smtClean="0">
              <a:latin typeface="Arial Narrow" pitchFamily="34" charset="0"/>
            </a:endParaRPr>
          </a:p>
          <a:p>
            <a:pPr>
              <a:buFontTx/>
              <a:buNone/>
            </a:pPr>
            <a:r>
              <a:rPr lang="en-CA" altLang="en-US" sz="2200" dirty="0" smtClean="0">
                <a:latin typeface="Arial Narrow" pitchFamily="34" charset="0"/>
              </a:rPr>
              <a:t>Make a better choice for you. Here are some nutrients you may want</a:t>
            </a:r>
            <a:r>
              <a:rPr lang="en-CA" altLang="en-US" sz="2200" dirty="0" smtClean="0"/>
              <a:t>…</a:t>
            </a:r>
            <a:endParaRPr lang="en-CA" altLang="en-US" sz="2200" dirty="0" smtClean="0">
              <a:latin typeface="Arial Narrow" pitchFamily="34" charset="0"/>
            </a:endParaRPr>
          </a:p>
        </p:txBody>
      </p:sp>
      <p:sp>
        <p:nvSpPr>
          <p:cNvPr id="18437" name="Text Box 61"/>
          <p:cNvSpPr txBox="1">
            <a:spLocks noChangeArrowheads="1"/>
          </p:cNvSpPr>
          <p:nvPr/>
        </p:nvSpPr>
        <p:spPr bwMode="auto">
          <a:xfrm>
            <a:off x="1187450" y="3357563"/>
            <a:ext cx="2087563"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Geneva" pitchFamily="-84" charset="-128"/>
              </a:defRPr>
            </a:lvl1pPr>
            <a:lvl2pPr marL="742950" indent="-285750" eaLnBrk="0" hangingPunct="0">
              <a:defRPr>
                <a:solidFill>
                  <a:schemeClr val="tx1"/>
                </a:solidFill>
                <a:latin typeface="Arial" charset="0"/>
                <a:ea typeface="Geneva" pitchFamily="-84" charset="-128"/>
              </a:defRPr>
            </a:lvl2pPr>
            <a:lvl3pPr marL="1143000" indent="-228600" eaLnBrk="0" hangingPunct="0">
              <a:defRPr>
                <a:solidFill>
                  <a:schemeClr val="tx1"/>
                </a:solidFill>
                <a:latin typeface="Arial" charset="0"/>
                <a:ea typeface="Geneva" pitchFamily="-84" charset="-128"/>
              </a:defRPr>
            </a:lvl3pPr>
            <a:lvl4pPr marL="1600200" indent="-228600" eaLnBrk="0" hangingPunct="0">
              <a:defRPr>
                <a:solidFill>
                  <a:schemeClr val="tx1"/>
                </a:solidFill>
                <a:latin typeface="Arial" charset="0"/>
                <a:ea typeface="Geneva" pitchFamily="-84" charset="-128"/>
              </a:defRPr>
            </a:lvl4pPr>
            <a:lvl5pPr marL="2057400" indent="-228600" eaLnBrk="0" hangingPunct="0">
              <a:defRPr>
                <a:solidFill>
                  <a:schemeClr val="tx1"/>
                </a:solidFill>
                <a:latin typeface="Arial" charset="0"/>
                <a:ea typeface="Geneva" pitchFamily="-84" charset="-128"/>
              </a:defRPr>
            </a:lvl5pPr>
            <a:lvl6pPr marL="2514600" indent="-228600" eaLnBrk="0" fontAlgn="base" hangingPunct="0">
              <a:spcBef>
                <a:spcPct val="0"/>
              </a:spcBef>
              <a:spcAft>
                <a:spcPct val="0"/>
              </a:spcAft>
              <a:defRPr>
                <a:solidFill>
                  <a:schemeClr val="tx1"/>
                </a:solidFill>
                <a:latin typeface="Arial" charset="0"/>
                <a:ea typeface="Geneva" pitchFamily="-84" charset="-128"/>
              </a:defRPr>
            </a:lvl6pPr>
            <a:lvl7pPr marL="2971800" indent="-228600" eaLnBrk="0" fontAlgn="base" hangingPunct="0">
              <a:spcBef>
                <a:spcPct val="0"/>
              </a:spcBef>
              <a:spcAft>
                <a:spcPct val="0"/>
              </a:spcAft>
              <a:defRPr>
                <a:solidFill>
                  <a:schemeClr val="tx1"/>
                </a:solidFill>
                <a:latin typeface="Arial" charset="0"/>
                <a:ea typeface="Geneva" pitchFamily="-84" charset="-128"/>
              </a:defRPr>
            </a:lvl7pPr>
            <a:lvl8pPr marL="3429000" indent="-228600" eaLnBrk="0" fontAlgn="base" hangingPunct="0">
              <a:spcBef>
                <a:spcPct val="0"/>
              </a:spcBef>
              <a:spcAft>
                <a:spcPct val="0"/>
              </a:spcAft>
              <a:defRPr>
                <a:solidFill>
                  <a:schemeClr val="tx1"/>
                </a:solidFill>
                <a:latin typeface="Arial" charset="0"/>
                <a:ea typeface="Geneva" pitchFamily="-84" charset="-128"/>
              </a:defRPr>
            </a:lvl8pPr>
            <a:lvl9pPr marL="3886200" indent="-228600" eaLnBrk="0" fontAlgn="base" hangingPunct="0">
              <a:spcBef>
                <a:spcPct val="0"/>
              </a:spcBef>
              <a:spcAft>
                <a:spcPct val="0"/>
              </a:spcAft>
              <a:defRPr>
                <a:solidFill>
                  <a:schemeClr val="tx1"/>
                </a:solidFill>
                <a:latin typeface="Arial" charset="0"/>
                <a:ea typeface="Geneva" pitchFamily="-84" charset="-128"/>
              </a:defRPr>
            </a:lvl9pPr>
          </a:lstStyle>
          <a:p>
            <a:pPr eaLnBrk="1" hangingPunct="1"/>
            <a:r>
              <a:rPr lang="fr-CA" altLang="ko-KR" sz="2200" b="1">
                <a:solidFill>
                  <a:srgbClr val="FF0000"/>
                </a:solidFill>
                <a:latin typeface="Arial Narrow" pitchFamily="34" charset="0"/>
                <a:ea typeface="굴림" pitchFamily="34" charset="-127"/>
              </a:rPr>
              <a:t>more of…</a:t>
            </a:r>
            <a:endParaRPr lang="fr-CA" altLang="ko-KR" sz="2200" b="1">
              <a:solidFill>
                <a:srgbClr val="000000"/>
              </a:solidFill>
              <a:latin typeface="Arial Narrow" pitchFamily="34" charset="0"/>
              <a:ea typeface="굴림" pitchFamily="34" charset="-127"/>
            </a:endParaRPr>
          </a:p>
          <a:p>
            <a:pPr eaLnBrk="1" hangingPunct="1">
              <a:buSzPts val="1000"/>
              <a:buFont typeface="Arial" charset="0"/>
              <a:buChar char="•"/>
            </a:pPr>
            <a:r>
              <a:rPr lang="fr-CA" altLang="ko-KR" sz="2200">
                <a:solidFill>
                  <a:srgbClr val="000000"/>
                </a:solidFill>
                <a:latin typeface="Arial Narrow" pitchFamily="34" charset="0"/>
                <a:ea typeface="굴림" pitchFamily="34" charset="-127"/>
              </a:rPr>
              <a:t> Fibre</a:t>
            </a:r>
          </a:p>
          <a:p>
            <a:pPr eaLnBrk="1" hangingPunct="1">
              <a:buSzPts val="1000"/>
              <a:buFont typeface="Arial" charset="0"/>
              <a:buChar char="•"/>
            </a:pPr>
            <a:r>
              <a:rPr lang="fr-CA" altLang="ko-KR" sz="2200">
                <a:solidFill>
                  <a:srgbClr val="000000"/>
                </a:solidFill>
                <a:latin typeface="Arial Narrow" pitchFamily="34" charset="0"/>
                <a:ea typeface="굴림" pitchFamily="34" charset="-127"/>
              </a:rPr>
              <a:t> Vitamin A</a:t>
            </a:r>
          </a:p>
          <a:p>
            <a:pPr eaLnBrk="1" hangingPunct="1">
              <a:buSzPts val="1000"/>
              <a:buFont typeface="Arial" charset="0"/>
              <a:buChar char="•"/>
            </a:pPr>
            <a:r>
              <a:rPr lang="fr-CA" altLang="ko-KR" sz="2200">
                <a:solidFill>
                  <a:srgbClr val="000000"/>
                </a:solidFill>
                <a:latin typeface="Arial Narrow" pitchFamily="34" charset="0"/>
                <a:ea typeface="굴림" pitchFamily="34" charset="-127"/>
              </a:rPr>
              <a:t> Calcium</a:t>
            </a:r>
          </a:p>
          <a:p>
            <a:pPr eaLnBrk="1" hangingPunct="1">
              <a:buSzPts val="1000"/>
              <a:buFont typeface="Arial" charset="0"/>
              <a:buChar char="•"/>
            </a:pPr>
            <a:r>
              <a:rPr lang="fr-CA" altLang="ko-KR" sz="2200">
                <a:solidFill>
                  <a:srgbClr val="000000"/>
                </a:solidFill>
                <a:latin typeface="Arial Narrow" pitchFamily="34" charset="0"/>
                <a:ea typeface="굴림" pitchFamily="34" charset="-127"/>
              </a:rPr>
              <a:t> Iron</a:t>
            </a:r>
            <a:endParaRPr lang="en-CA" altLang="en-US" sz="2200">
              <a:latin typeface="Arial Narrow" pitchFamily="34" charset="0"/>
            </a:endParaRPr>
          </a:p>
        </p:txBody>
      </p:sp>
      <p:sp>
        <p:nvSpPr>
          <p:cNvPr id="18438" name="Text Box 61"/>
          <p:cNvSpPr txBox="1">
            <a:spLocks noChangeArrowheads="1"/>
          </p:cNvSpPr>
          <p:nvPr/>
        </p:nvSpPr>
        <p:spPr bwMode="auto">
          <a:xfrm>
            <a:off x="3924300" y="3284538"/>
            <a:ext cx="2305050"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Geneva" pitchFamily="-84" charset="-128"/>
              </a:defRPr>
            </a:lvl1pPr>
            <a:lvl2pPr marL="742950" indent="-285750" eaLnBrk="0" hangingPunct="0">
              <a:defRPr>
                <a:solidFill>
                  <a:schemeClr val="tx1"/>
                </a:solidFill>
                <a:latin typeface="Arial" charset="0"/>
                <a:ea typeface="Geneva" pitchFamily="-84" charset="-128"/>
              </a:defRPr>
            </a:lvl2pPr>
            <a:lvl3pPr marL="1143000" indent="-228600" eaLnBrk="0" hangingPunct="0">
              <a:defRPr>
                <a:solidFill>
                  <a:schemeClr val="tx1"/>
                </a:solidFill>
                <a:latin typeface="Arial" charset="0"/>
                <a:ea typeface="Geneva" pitchFamily="-84" charset="-128"/>
              </a:defRPr>
            </a:lvl3pPr>
            <a:lvl4pPr marL="1600200" indent="-228600" eaLnBrk="0" hangingPunct="0">
              <a:defRPr>
                <a:solidFill>
                  <a:schemeClr val="tx1"/>
                </a:solidFill>
                <a:latin typeface="Arial" charset="0"/>
                <a:ea typeface="Geneva" pitchFamily="-84" charset="-128"/>
              </a:defRPr>
            </a:lvl4pPr>
            <a:lvl5pPr marL="2057400" indent="-228600" eaLnBrk="0" hangingPunct="0">
              <a:defRPr>
                <a:solidFill>
                  <a:schemeClr val="tx1"/>
                </a:solidFill>
                <a:latin typeface="Arial" charset="0"/>
                <a:ea typeface="Geneva" pitchFamily="-84" charset="-128"/>
              </a:defRPr>
            </a:lvl5pPr>
            <a:lvl6pPr marL="2514600" indent="-228600" eaLnBrk="0" fontAlgn="base" hangingPunct="0">
              <a:spcBef>
                <a:spcPct val="0"/>
              </a:spcBef>
              <a:spcAft>
                <a:spcPct val="0"/>
              </a:spcAft>
              <a:defRPr>
                <a:solidFill>
                  <a:schemeClr val="tx1"/>
                </a:solidFill>
                <a:latin typeface="Arial" charset="0"/>
                <a:ea typeface="Geneva" pitchFamily="-84" charset="-128"/>
              </a:defRPr>
            </a:lvl6pPr>
            <a:lvl7pPr marL="2971800" indent="-228600" eaLnBrk="0" fontAlgn="base" hangingPunct="0">
              <a:spcBef>
                <a:spcPct val="0"/>
              </a:spcBef>
              <a:spcAft>
                <a:spcPct val="0"/>
              </a:spcAft>
              <a:defRPr>
                <a:solidFill>
                  <a:schemeClr val="tx1"/>
                </a:solidFill>
                <a:latin typeface="Arial" charset="0"/>
                <a:ea typeface="Geneva" pitchFamily="-84" charset="-128"/>
              </a:defRPr>
            </a:lvl7pPr>
            <a:lvl8pPr marL="3429000" indent="-228600" eaLnBrk="0" fontAlgn="base" hangingPunct="0">
              <a:spcBef>
                <a:spcPct val="0"/>
              </a:spcBef>
              <a:spcAft>
                <a:spcPct val="0"/>
              </a:spcAft>
              <a:defRPr>
                <a:solidFill>
                  <a:schemeClr val="tx1"/>
                </a:solidFill>
                <a:latin typeface="Arial" charset="0"/>
                <a:ea typeface="Geneva" pitchFamily="-84" charset="-128"/>
              </a:defRPr>
            </a:lvl8pPr>
            <a:lvl9pPr marL="3886200" indent="-228600" eaLnBrk="0" fontAlgn="base" hangingPunct="0">
              <a:spcBef>
                <a:spcPct val="0"/>
              </a:spcBef>
              <a:spcAft>
                <a:spcPct val="0"/>
              </a:spcAft>
              <a:defRPr>
                <a:solidFill>
                  <a:schemeClr val="tx1"/>
                </a:solidFill>
                <a:latin typeface="Arial" charset="0"/>
                <a:ea typeface="Geneva" pitchFamily="-84" charset="-128"/>
              </a:defRPr>
            </a:lvl9pPr>
          </a:lstStyle>
          <a:p>
            <a:pPr eaLnBrk="1" hangingPunct="1"/>
            <a:r>
              <a:rPr lang="fr-CA" altLang="ko-KR" sz="2200" b="1">
                <a:solidFill>
                  <a:srgbClr val="FF0000"/>
                </a:solidFill>
                <a:latin typeface="Arial Narrow" pitchFamily="34" charset="0"/>
                <a:ea typeface="굴림" pitchFamily="34" charset="-127"/>
              </a:rPr>
              <a:t>less of…</a:t>
            </a:r>
            <a:endParaRPr lang="fr-CA" altLang="ko-KR" sz="2200" b="1">
              <a:solidFill>
                <a:srgbClr val="000000"/>
              </a:solidFill>
              <a:latin typeface="Arial Narrow" pitchFamily="34" charset="0"/>
              <a:ea typeface="굴림" pitchFamily="34" charset="-127"/>
            </a:endParaRPr>
          </a:p>
          <a:p>
            <a:pPr eaLnBrk="1" hangingPunct="1">
              <a:buSzPts val="1000"/>
              <a:buFont typeface="Arial" charset="0"/>
              <a:buChar char="•"/>
            </a:pPr>
            <a:r>
              <a:rPr lang="fr-CA" altLang="ko-KR" sz="2200">
                <a:solidFill>
                  <a:srgbClr val="000000"/>
                </a:solidFill>
                <a:latin typeface="Arial Narrow" pitchFamily="34" charset="0"/>
                <a:ea typeface="굴림" pitchFamily="34" charset="-127"/>
              </a:rPr>
              <a:t> Fat</a:t>
            </a:r>
          </a:p>
          <a:p>
            <a:pPr eaLnBrk="1" hangingPunct="1">
              <a:buSzPts val="1000"/>
              <a:buFont typeface="Arial" charset="0"/>
              <a:buChar char="•"/>
            </a:pPr>
            <a:r>
              <a:rPr lang="fr-CA" altLang="ko-KR" sz="2200">
                <a:solidFill>
                  <a:srgbClr val="000000"/>
                </a:solidFill>
                <a:latin typeface="Arial Narrow" pitchFamily="34" charset="0"/>
                <a:ea typeface="굴림" pitchFamily="34" charset="-127"/>
              </a:rPr>
              <a:t>Saturated and trans fats</a:t>
            </a:r>
          </a:p>
          <a:p>
            <a:pPr eaLnBrk="1" hangingPunct="1">
              <a:buSzPts val="1000"/>
              <a:buFont typeface="Arial" charset="0"/>
              <a:buChar char="•"/>
            </a:pPr>
            <a:r>
              <a:rPr lang="fr-CA" altLang="ko-KR" sz="2200">
                <a:solidFill>
                  <a:srgbClr val="000000"/>
                </a:solidFill>
                <a:latin typeface="Arial Narrow" pitchFamily="34" charset="0"/>
                <a:ea typeface="굴림" pitchFamily="34" charset="-127"/>
              </a:rPr>
              <a:t>Sodium</a:t>
            </a:r>
            <a:endParaRPr lang="en-CA" altLang="en-US" sz="2200">
              <a:latin typeface="Arial Narrow" pitchFamily="34" charset="0"/>
            </a:endParaRPr>
          </a:p>
        </p:txBody>
      </p:sp>
      <p:pic>
        <p:nvPicPr>
          <p:cNvPr id="18439" name="Picture 10" descr="small-bow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3429000"/>
            <a:ext cx="1223962"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1" descr="tu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1412875"/>
            <a:ext cx="108108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2" descr="cheese-cub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5373688"/>
            <a:ext cx="1439862"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3" descr="pasta-bo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8313" y="5373688"/>
            <a:ext cx="1584325"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797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Geneva" pitchFamily="-84" charset="-128"/>
              </a:defRPr>
            </a:lvl1pPr>
            <a:lvl2pPr marL="742950" indent="-285750" eaLnBrk="0" hangingPunct="0">
              <a:defRPr>
                <a:solidFill>
                  <a:schemeClr val="tx1"/>
                </a:solidFill>
                <a:latin typeface="Arial" charset="0"/>
                <a:ea typeface="Geneva" pitchFamily="-84" charset="-128"/>
              </a:defRPr>
            </a:lvl2pPr>
            <a:lvl3pPr marL="1143000" indent="-228600" eaLnBrk="0" hangingPunct="0">
              <a:defRPr>
                <a:solidFill>
                  <a:schemeClr val="tx1"/>
                </a:solidFill>
                <a:latin typeface="Arial" charset="0"/>
                <a:ea typeface="Geneva" pitchFamily="-84" charset="-128"/>
              </a:defRPr>
            </a:lvl3pPr>
            <a:lvl4pPr marL="1600200" indent="-228600" eaLnBrk="0" hangingPunct="0">
              <a:defRPr>
                <a:solidFill>
                  <a:schemeClr val="tx1"/>
                </a:solidFill>
                <a:latin typeface="Arial" charset="0"/>
                <a:ea typeface="Geneva" pitchFamily="-84" charset="-128"/>
              </a:defRPr>
            </a:lvl4pPr>
            <a:lvl5pPr marL="2057400" indent="-228600" eaLnBrk="0" hangingPunct="0">
              <a:defRPr>
                <a:solidFill>
                  <a:schemeClr val="tx1"/>
                </a:solidFill>
                <a:latin typeface="Arial" charset="0"/>
                <a:ea typeface="Geneva" pitchFamily="-84" charset="-128"/>
              </a:defRPr>
            </a:lvl5pPr>
            <a:lvl6pPr marL="2514600" indent="-228600" eaLnBrk="0" fontAlgn="base" hangingPunct="0">
              <a:spcBef>
                <a:spcPct val="0"/>
              </a:spcBef>
              <a:spcAft>
                <a:spcPct val="0"/>
              </a:spcAft>
              <a:defRPr>
                <a:solidFill>
                  <a:schemeClr val="tx1"/>
                </a:solidFill>
                <a:latin typeface="Arial" charset="0"/>
                <a:ea typeface="Geneva" pitchFamily="-84" charset="-128"/>
              </a:defRPr>
            </a:lvl6pPr>
            <a:lvl7pPr marL="2971800" indent="-228600" eaLnBrk="0" fontAlgn="base" hangingPunct="0">
              <a:spcBef>
                <a:spcPct val="0"/>
              </a:spcBef>
              <a:spcAft>
                <a:spcPct val="0"/>
              </a:spcAft>
              <a:defRPr>
                <a:solidFill>
                  <a:schemeClr val="tx1"/>
                </a:solidFill>
                <a:latin typeface="Arial" charset="0"/>
                <a:ea typeface="Geneva" pitchFamily="-84" charset="-128"/>
              </a:defRPr>
            </a:lvl7pPr>
            <a:lvl8pPr marL="3429000" indent="-228600" eaLnBrk="0" fontAlgn="base" hangingPunct="0">
              <a:spcBef>
                <a:spcPct val="0"/>
              </a:spcBef>
              <a:spcAft>
                <a:spcPct val="0"/>
              </a:spcAft>
              <a:defRPr>
                <a:solidFill>
                  <a:schemeClr val="tx1"/>
                </a:solidFill>
                <a:latin typeface="Arial" charset="0"/>
                <a:ea typeface="Geneva" pitchFamily="-84" charset="-128"/>
              </a:defRPr>
            </a:lvl8pPr>
            <a:lvl9pPr marL="3886200" indent="-228600" eaLnBrk="0" fontAlgn="base" hangingPunct="0">
              <a:spcBef>
                <a:spcPct val="0"/>
              </a:spcBef>
              <a:spcAft>
                <a:spcPct val="0"/>
              </a:spcAft>
              <a:defRPr>
                <a:solidFill>
                  <a:schemeClr val="tx1"/>
                </a:solidFill>
                <a:latin typeface="Arial" charset="0"/>
                <a:ea typeface="Geneva" pitchFamily="-84" charset="-128"/>
              </a:defRPr>
            </a:lvl9pPr>
          </a:lstStyle>
          <a:p>
            <a:pPr eaLnBrk="1" hangingPunct="1"/>
            <a:fld id="{B72EB0BA-886B-4498-9697-EBED93CE178A}" type="slidenum">
              <a:rPr lang="en-CA" altLang="en-US">
                <a:solidFill>
                  <a:schemeClr val="bg1"/>
                </a:solidFill>
              </a:rPr>
              <a:pPr eaLnBrk="1" hangingPunct="1"/>
              <a:t>17</a:t>
            </a:fld>
            <a:endParaRPr lang="en-CA" altLang="en-US">
              <a:solidFill>
                <a:schemeClr val="bg1"/>
              </a:solidFill>
            </a:endParaRPr>
          </a:p>
        </p:txBody>
      </p:sp>
      <p:sp>
        <p:nvSpPr>
          <p:cNvPr id="19459" name="Rectangle 2"/>
          <p:cNvSpPr>
            <a:spLocks noGrp="1" noChangeArrowheads="1"/>
          </p:cNvSpPr>
          <p:nvPr>
            <p:ph type="title"/>
          </p:nvPr>
        </p:nvSpPr>
        <p:spPr>
          <a:xfrm>
            <a:off x="611560" y="1196752"/>
            <a:ext cx="7253288" cy="417513"/>
          </a:xfrm>
        </p:spPr>
        <p:txBody>
          <a:bodyPr>
            <a:normAutofit fontScale="90000"/>
          </a:bodyPr>
          <a:lstStyle/>
          <a:p>
            <a:r>
              <a:rPr lang="en-CA" altLang="en-US" sz="2600" dirty="0" smtClean="0">
                <a:latin typeface="Arial Narrow" pitchFamily="34" charset="0"/>
              </a:rPr>
              <a:t>For example, if you would like to eat more fibre</a:t>
            </a:r>
            <a:r>
              <a:rPr lang="en-CA" altLang="en-US" sz="2600" dirty="0" smtClean="0"/>
              <a:t>…</a:t>
            </a:r>
            <a:endParaRPr lang="en-CA" altLang="en-US" sz="2600" dirty="0" smtClean="0">
              <a:latin typeface="Arial Narrow" pitchFamily="34" charset="0"/>
            </a:endParaRPr>
          </a:p>
        </p:txBody>
      </p:sp>
      <p:sp>
        <p:nvSpPr>
          <p:cNvPr id="19460" name="Rectangle 3"/>
          <p:cNvSpPr>
            <a:spLocks noGrp="1" noChangeArrowheads="1"/>
          </p:cNvSpPr>
          <p:nvPr>
            <p:ph type="body" idx="1"/>
          </p:nvPr>
        </p:nvSpPr>
        <p:spPr>
          <a:xfrm>
            <a:off x="250825" y="1601788"/>
            <a:ext cx="6981825" cy="5256212"/>
          </a:xfrm>
        </p:spPr>
        <p:txBody>
          <a:bodyPr/>
          <a:lstStyle/>
          <a:p>
            <a:pPr>
              <a:buFontTx/>
              <a:buNone/>
            </a:pPr>
            <a:r>
              <a:rPr lang="en-CA" altLang="en-US" sz="1400" dirty="0">
                <a:latin typeface="Arial Narrow" pitchFamily="34" charset="0"/>
              </a:rPr>
              <a:t> </a:t>
            </a:r>
            <a:r>
              <a:rPr lang="en-CA" altLang="en-US" sz="1400" dirty="0" smtClean="0">
                <a:latin typeface="Arial Narrow" pitchFamily="34" charset="0"/>
              </a:rPr>
              <a:t>       </a:t>
            </a:r>
            <a:r>
              <a:rPr lang="en-CA" altLang="en-US" b="1" dirty="0" smtClean="0">
                <a:latin typeface="Arial Narrow" pitchFamily="34" charset="0"/>
              </a:rPr>
              <a:t>Cereal </a:t>
            </a:r>
            <a:r>
              <a:rPr lang="en-CA" altLang="en-US" b="1" dirty="0" smtClean="0">
                <a:latin typeface="Arial Narrow" pitchFamily="34" charset="0"/>
              </a:rPr>
              <a:t>A		        </a:t>
            </a:r>
            <a:r>
              <a:rPr lang="en-CA" altLang="en-US" b="1" dirty="0" smtClean="0">
                <a:latin typeface="Arial Narrow" pitchFamily="34" charset="0"/>
              </a:rPr>
              <a:t>                Cereal </a:t>
            </a:r>
            <a:r>
              <a:rPr lang="en-CA" altLang="en-US" b="1" dirty="0" smtClean="0">
                <a:latin typeface="Arial Narrow" pitchFamily="34" charset="0"/>
              </a:rPr>
              <a:t>B</a:t>
            </a:r>
          </a:p>
          <a:p>
            <a:pPr>
              <a:buFontTx/>
              <a:buNone/>
            </a:pPr>
            <a:endParaRPr lang="en-CA" altLang="en-US" b="1" dirty="0" smtClean="0">
              <a:latin typeface="Arial Narrow" pitchFamily="34" charset="0"/>
            </a:endParaRPr>
          </a:p>
          <a:p>
            <a:pPr>
              <a:buFontTx/>
              <a:buNone/>
            </a:pPr>
            <a:endParaRPr lang="en-CA" altLang="en-US" sz="1400" b="1" dirty="0" smtClean="0">
              <a:latin typeface="Arial Narrow" pitchFamily="34" charset="0"/>
            </a:endParaRPr>
          </a:p>
          <a:p>
            <a:pPr>
              <a:buFontTx/>
              <a:buNone/>
            </a:pPr>
            <a:endParaRPr lang="en-CA" altLang="en-US" sz="1400" b="1" dirty="0" smtClean="0">
              <a:latin typeface="Arial Narrow" pitchFamily="34" charset="0"/>
            </a:endParaRPr>
          </a:p>
          <a:p>
            <a:pPr>
              <a:buFontTx/>
              <a:buNone/>
            </a:pPr>
            <a:endParaRPr lang="en-CA" altLang="en-US" sz="1400" b="1" dirty="0" smtClean="0">
              <a:latin typeface="Arial Narrow" pitchFamily="34" charset="0"/>
            </a:endParaRPr>
          </a:p>
          <a:p>
            <a:pPr>
              <a:buFontTx/>
              <a:buNone/>
            </a:pPr>
            <a:endParaRPr lang="en-CA" altLang="en-US" sz="1400" b="1" dirty="0" smtClean="0">
              <a:latin typeface="Arial Narrow" pitchFamily="34" charset="0"/>
            </a:endParaRPr>
          </a:p>
          <a:p>
            <a:pPr>
              <a:buFontTx/>
              <a:buNone/>
            </a:pPr>
            <a:endParaRPr lang="en-CA" altLang="en-US" sz="1400" b="1" dirty="0" smtClean="0">
              <a:latin typeface="Arial Narrow" pitchFamily="34" charset="0"/>
            </a:endParaRPr>
          </a:p>
          <a:p>
            <a:pPr>
              <a:buFontTx/>
              <a:buNone/>
            </a:pPr>
            <a:endParaRPr lang="en-CA" altLang="en-US" sz="1400" b="1" dirty="0" smtClean="0">
              <a:latin typeface="Arial Narrow" pitchFamily="34" charset="0"/>
            </a:endParaRPr>
          </a:p>
          <a:p>
            <a:pPr>
              <a:buFontTx/>
              <a:buNone/>
            </a:pPr>
            <a:endParaRPr lang="en-CA" altLang="en-US" sz="1400" b="1" dirty="0" smtClean="0">
              <a:latin typeface="Arial Narrow" pitchFamily="34" charset="0"/>
            </a:endParaRPr>
          </a:p>
          <a:p>
            <a:pPr>
              <a:buFontTx/>
              <a:buNone/>
            </a:pPr>
            <a:endParaRPr lang="en-CA" altLang="en-US" sz="1400" b="1" dirty="0" smtClean="0">
              <a:latin typeface="Arial Narrow" pitchFamily="34" charset="0"/>
            </a:endParaRPr>
          </a:p>
          <a:p>
            <a:pPr>
              <a:buFontTx/>
              <a:buNone/>
            </a:pPr>
            <a:endParaRPr lang="en-CA" altLang="en-US" sz="1400" b="1" dirty="0" smtClean="0">
              <a:latin typeface="Arial Narrow" pitchFamily="34" charset="0"/>
            </a:endParaRPr>
          </a:p>
          <a:p>
            <a:pPr>
              <a:buFontTx/>
              <a:buNone/>
            </a:pPr>
            <a:endParaRPr lang="en-CA" altLang="en-US" sz="1400" b="1" dirty="0" smtClean="0">
              <a:latin typeface="Arial Narrow" pitchFamily="34" charset="0"/>
            </a:endParaRPr>
          </a:p>
          <a:p>
            <a:pPr>
              <a:buFontTx/>
              <a:buNone/>
            </a:pPr>
            <a:r>
              <a:rPr lang="en-CA" altLang="en-US" b="1" dirty="0" smtClean="0"/>
              <a:t>…</a:t>
            </a:r>
            <a:r>
              <a:rPr lang="en-CA" altLang="en-US" b="1" dirty="0" smtClean="0">
                <a:latin typeface="Arial Narrow" pitchFamily="34" charset="0"/>
              </a:rPr>
              <a:t> </a:t>
            </a:r>
            <a:r>
              <a:rPr lang="en-CA" altLang="en-US" dirty="0" smtClean="0">
                <a:latin typeface="Arial Narrow" pitchFamily="34" charset="0"/>
              </a:rPr>
              <a:t>cereal </a:t>
            </a:r>
            <a:r>
              <a:rPr lang="en-CA" altLang="en-US" b="1" dirty="0" smtClean="0">
                <a:latin typeface="Arial Narrow" pitchFamily="34" charset="0"/>
              </a:rPr>
              <a:t>A</a:t>
            </a:r>
            <a:r>
              <a:rPr lang="en-CA" altLang="en-US" dirty="0" smtClean="0">
                <a:latin typeface="Arial Narrow" pitchFamily="34" charset="0"/>
              </a:rPr>
              <a:t> would be a better choice for you as part of a healthy lifestyle.</a:t>
            </a:r>
          </a:p>
          <a:p>
            <a:pPr>
              <a:buFontTx/>
              <a:buNone/>
            </a:pPr>
            <a:r>
              <a:rPr lang="en-CA" altLang="en-US" dirty="0" smtClean="0">
                <a:latin typeface="Arial Narrow" pitchFamily="34" charset="0"/>
              </a:rPr>
              <a:t>Remember: </a:t>
            </a:r>
            <a:r>
              <a:rPr lang="en-CA" altLang="en-US" b="1" dirty="0" smtClean="0">
                <a:latin typeface="Arial Narrow" pitchFamily="34" charset="0"/>
              </a:rPr>
              <a:t>5% DV</a:t>
            </a:r>
            <a:r>
              <a:rPr lang="en-CA" altLang="en-US" dirty="0" smtClean="0">
                <a:latin typeface="Arial Narrow" pitchFamily="34" charset="0"/>
              </a:rPr>
              <a:t> or less is a </a:t>
            </a:r>
            <a:r>
              <a:rPr lang="en-CA" altLang="en-US" b="1" dirty="0" smtClean="0">
                <a:latin typeface="Arial Narrow" pitchFamily="34" charset="0"/>
              </a:rPr>
              <a:t>little</a:t>
            </a:r>
            <a:r>
              <a:rPr lang="en-CA" altLang="en-US" dirty="0" smtClean="0">
                <a:latin typeface="Arial Narrow" pitchFamily="34" charset="0"/>
              </a:rPr>
              <a:t> and </a:t>
            </a:r>
            <a:r>
              <a:rPr lang="en-CA" altLang="en-US" b="1" dirty="0" smtClean="0">
                <a:latin typeface="Arial Narrow" pitchFamily="34" charset="0"/>
              </a:rPr>
              <a:t>15% DV</a:t>
            </a:r>
            <a:r>
              <a:rPr lang="en-CA" altLang="en-US" dirty="0" smtClean="0">
                <a:latin typeface="Arial Narrow" pitchFamily="34" charset="0"/>
              </a:rPr>
              <a:t> or more is a </a:t>
            </a:r>
            <a:r>
              <a:rPr lang="en-CA" altLang="en-US" b="1" dirty="0" smtClean="0">
                <a:latin typeface="Arial Narrow" pitchFamily="34" charset="0"/>
              </a:rPr>
              <a:t>lot</a:t>
            </a:r>
            <a:r>
              <a:rPr lang="en-CA" altLang="en-US" dirty="0" smtClean="0">
                <a:latin typeface="Arial Narrow" pitchFamily="34" charset="0"/>
              </a:rPr>
              <a:t>.</a:t>
            </a:r>
            <a:r>
              <a:rPr lang="en-CA" altLang="en-US" b="1" dirty="0" smtClean="0">
                <a:latin typeface="Arial Narrow" pitchFamily="34" charset="0"/>
              </a:rPr>
              <a:t> </a:t>
            </a:r>
          </a:p>
        </p:txBody>
      </p:sp>
      <p:pic>
        <p:nvPicPr>
          <p:cNvPr id="1946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556792"/>
            <a:ext cx="2624138" cy="343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2"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1700808"/>
            <a:ext cx="2646362" cy="341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441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60">
                                            <p:txEl>
                                              <p:pRg st="12" end="12"/>
                                            </p:txEl>
                                          </p:spTgt>
                                        </p:tgtEl>
                                        <p:attrNameLst>
                                          <p:attrName>style.visibility</p:attrName>
                                        </p:attrNameLst>
                                      </p:cBhvr>
                                      <p:to>
                                        <p:strVal val="visible"/>
                                      </p:to>
                                    </p:set>
                                    <p:anim calcmode="lin" valueType="num">
                                      <p:cBhvr additive="base">
                                        <p:cTn id="7" dur="500" fill="hold"/>
                                        <p:tgtEl>
                                          <p:spTgt spid="19460">
                                            <p:txEl>
                                              <p:pRg st="12" end="1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60">
                                            <p:txEl>
                                              <p:pRg st="12" end="1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460">
                                            <p:txEl>
                                              <p:pRg st="13" end="13"/>
                                            </p:txEl>
                                          </p:spTgt>
                                        </p:tgtEl>
                                        <p:attrNameLst>
                                          <p:attrName>style.visibility</p:attrName>
                                        </p:attrNameLst>
                                      </p:cBhvr>
                                      <p:to>
                                        <p:strVal val="visible"/>
                                      </p:to>
                                    </p:set>
                                    <p:anim calcmode="lin" valueType="num">
                                      <p:cBhvr additive="base">
                                        <p:cTn id="11" dur="500" fill="hold"/>
                                        <p:tgtEl>
                                          <p:spTgt spid="19460">
                                            <p:txEl>
                                              <p:pRg st="13" end="1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460">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Geneva" pitchFamily="-84" charset="-128"/>
              </a:defRPr>
            </a:lvl1pPr>
            <a:lvl2pPr marL="742950" indent="-285750" eaLnBrk="0" hangingPunct="0">
              <a:defRPr>
                <a:solidFill>
                  <a:schemeClr val="tx1"/>
                </a:solidFill>
                <a:latin typeface="Arial" charset="0"/>
                <a:ea typeface="Geneva" pitchFamily="-84" charset="-128"/>
              </a:defRPr>
            </a:lvl2pPr>
            <a:lvl3pPr marL="1143000" indent="-228600" eaLnBrk="0" hangingPunct="0">
              <a:defRPr>
                <a:solidFill>
                  <a:schemeClr val="tx1"/>
                </a:solidFill>
                <a:latin typeface="Arial" charset="0"/>
                <a:ea typeface="Geneva" pitchFamily="-84" charset="-128"/>
              </a:defRPr>
            </a:lvl3pPr>
            <a:lvl4pPr marL="1600200" indent="-228600" eaLnBrk="0" hangingPunct="0">
              <a:defRPr>
                <a:solidFill>
                  <a:schemeClr val="tx1"/>
                </a:solidFill>
                <a:latin typeface="Arial" charset="0"/>
                <a:ea typeface="Geneva" pitchFamily="-84" charset="-128"/>
              </a:defRPr>
            </a:lvl4pPr>
            <a:lvl5pPr marL="2057400" indent="-228600" eaLnBrk="0" hangingPunct="0">
              <a:defRPr>
                <a:solidFill>
                  <a:schemeClr val="tx1"/>
                </a:solidFill>
                <a:latin typeface="Arial" charset="0"/>
                <a:ea typeface="Geneva" pitchFamily="-84" charset="-128"/>
              </a:defRPr>
            </a:lvl5pPr>
            <a:lvl6pPr marL="2514600" indent="-228600" eaLnBrk="0" fontAlgn="base" hangingPunct="0">
              <a:spcBef>
                <a:spcPct val="0"/>
              </a:spcBef>
              <a:spcAft>
                <a:spcPct val="0"/>
              </a:spcAft>
              <a:defRPr>
                <a:solidFill>
                  <a:schemeClr val="tx1"/>
                </a:solidFill>
                <a:latin typeface="Arial" charset="0"/>
                <a:ea typeface="Geneva" pitchFamily="-84" charset="-128"/>
              </a:defRPr>
            </a:lvl6pPr>
            <a:lvl7pPr marL="2971800" indent="-228600" eaLnBrk="0" fontAlgn="base" hangingPunct="0">
              <a:spcBef>
                <a:spcPct val="0"/>
              </a:spcBef>
              <a:spcAft>
                <a:spcPct val="0"/>
              </a:spcAft>
              <a:defRPr>
                <a:solidFill>
                  <a:schemeClr val="tx1"/>
                </a:solidFill>
                <a:latin typeface="Arial" charset="0"/>
                <a:ea typeface="Geneva" pitchFamily="-84" charset="-128"/>
              </a:defRPr>
            </a:lvl7pPr>
            <a:lvl8pPr marL="3429000" indent="-228600" eaLnBrk="0" fontAlgn="base" hangingPunct="0">
              <a:spcBef>
                <a:spcPct val="0"/>
              </a:spcBef>
              <a:spcAft>
                <a:spcPct val="0"/>
              </a:spcAft>
              <a:defRPr>
                <a:solidFill>
                  <a:schemeClr val="tx1"/>
                </a:solidFill>
                <a:latin typeface="Arial" charset="0"/>
                <a:ea typeface="Geneva" pitchFamily="-84" charset="-128"/>
              </a:defRPr>
            </a:lvl8pPr>
            <a:lvl9pPr marL="3886200" indent="-228600" eaLnBrk="0" fontAlgn="base" hangingPunct="0">
              <a:spcBef>
                <a:spcPct val="0"/>
              </a:spcBef>
              <a:spcAft>
                <a:spcPct val="0"/>
              </a:spcAft>
              <a:defRPr>
                <a:solidFill>
                  <a:schemeClr val="tx1"/>
                </a:solidFill>
                <a:latin typeface="Arial" charset="0"/>
                <a:ea typeface="Geneva" pitchFamily="-84" charset="-128"/>
              </a:defRPr>
            </a:lvl9pPr>
          </a:lstStyle>
          <a:p>
            <a:pPr eaLnBrk="1" hangingPunct="1"/>
            <a:fld id="{4399BF9C-143A-4A6E-B888-EFC2B8FAAE68}" type="slidenum">
              <a:rPr lang="en-CA" altLang="en-US">
                <a:solidFill>
                  <a:schemeClr val="bg1"/>
                </a:solidFill>
              </a:rPr>
              <a:pPr eaLnBrk="1" hangingPunct="1"/>
              <a:t>18</a:t>
            </a:fld>
            <a:endParaRPr lang="en-CA" altLang="en-US">
              <a:solidFill>
                <a:schemeClr val="bg1"/>
              </a:solidFill>
            </a:endParaRPr>
          </a:p>
        </p:txBody>
      </p:sp>
      <p:sp>
        <p:nvSpPr>
          <p:cNvPr id="25603" name="Rectangle 2"/>
          <p:cNvSpPr>
            <a:spLocks noGrp="1" noChangeArrowheads="1"/>
          </p:cNvSpPr>
          <p:nvPr>
            <p:ph type="title"/>
          </p:nvPr>
        </p:nvSpPr>
        <p:spPr>
          <a:xfrm>
            <a:off x="1476375" y="1268413"/>
            <a:ext cx="5854700" cy="374650"/>
          </a:xfrm>
        </p:spPr>
        <p:txBody>
          <a:bodyPr>
            <a:normAutofit fontScale="90000"/>
          </a:bodyPr>
          <a:lstStyle/>
          <a:p>
            <a:pPr algn="ctr"/>
            <a:r>
              <a:rPr lang="en-CA" altLang="en-US" sz="3200" smtClean="0">
                <a:latin typeface="Arial Narrow" pitchFamily="34" charset="0"/>
              </a:rPr>
              <a:t>General Health Claims</a:t>
            </a:r>
          </a:p>
        </p:txBody>
      </p:sp>
      <p:sp>
        <p:nvSpPr>
          <p:cNvPr id="25604" name="Rectangle 3"/>
          <p:cNvSpPr>
            <a:spLocks noGrp="1" noChangeArrowheads="1"/>
          </p:cNvSpPr>
          <p:nvPr>
            <p:ph type="body" sz="half" idx="1"/>
          </p:nvPr>
        </p:nvSpPr>
        <p:spPr>
          <a:xfrm>
            <a:off x="539750" y="1773238"/>
            <a:ext cx="6480175" cy="4762500"/>
          </a:xfrm>
        </p:spPr>
        <p:txBody>
          <a:bodyPr/>
          <a:lstStyle/>
          <a:p>
            <a:pPr>
              <a:lnSpc>
                <a:spcPct val="90000"/>
              </a:lnSpc>
            </a:pPr>
            <a:r>
              <a:rPr lang="en-CA" altLang="en-US" sz="2200" dirty="0" smtClean="0">
                <a:latin typeface="Arial Narrow" pitchFamily="34" charset="0"/>
              </a:rPr>
              <a:t>General health claims are generally developed</a:t>
            </a:r>
            <a:r>
              <a:rPr lang="en-CA" altLang="en-US" sz="2200" dirty="0" smtClean="0">
                <a:latin typeface="Arial Narrow" pitchFamily="34" charset="0"/>
              </a:rPr>
              <a:t>:</a:t>
            </a:r>
          </a:p>
          <a:p>
            <a:pPr>
              <a:lnSpc>
                <a:spcPct val="90000"/>
              </a:lnSpc>
            </a:pPr>
            <a:endParaRPr lang="en-CA" altLang="en-US" sz="2200" dirty="0">
              <a:latin typeface="Arial Narrow" pitchFamily="34" charset="0"/>
            </a:endParaRPr>
          </a:p>
          <a:p>
            <a:pPr marL="68580" indent="0">
              <a:lnSpc>
                <a:spcPct val="90000"/>
              </a:lnSpc>
              <a:buNone/>
            </a:pPr>
            <a:r>
              <a:rPr lang="en-CA" altLang="en-US" sz="2200" dirty="0" smtClean="0">
                <a:latin typeface="Arial Narrow" pitchFamily="34" charset="0"/>
              </a:rPr>
              <a:t>	</a:t>
            </a:r>
          </a:p>
          <a:p>
            <a:pPr>
              <a:lnSpc>
                <a:spcPct val="90000"/>
              </a:lnSpc>
            </a:pPr>
            <a:endParaRPr lang="en-CA" altLang="en-US" sz="1600" dirty="0" smtClean="0">
              <a:latin typeface="Arial Narrow" pitchFamily="34" charset="0"/>
            </a:endParaRPr>
          </a:p>
          <a:p>
            <a:pPr>
              <a:lnSpc>
                <a:spcPct val="90000"/>
              </a:lnSpc>
              <a:buFontTx/>
              <a:buNone/>
            </a:pPr>
            <a:endParaRPr lang="en-CA" altLang="en-US" sz="1800" dirty="0" smtClean="0">
              <a:latin typeface="Arial Narrow" pitchFamily="34" charset="0"/>
            </a:endParaRPr>
          </a:p>
          <a:p>
            <a:pPr>
              <a:lnSpc>
                <a:spcPct val="90000"/>
              </a:lnSpc>
            </a:pPr>
            <a:endParaRPr lang="en-CA" altLang="en-US" sz="1600" dirty="0" smtClean="0">
              <a:latin typeface="Arial Narrow" pitchFamily="34" charset="0"/>
            </a:endParaRPr>
          </a:p>
          <a:p>
            <a:pPr>
              <a:lnSpc>
                <a:spcPct val="90000"/>
              </a:lnSpc>
            </a:pPr>
            <a:endParaRPr lang="en-CA" altLang="en-US" sz="1600" dirty="0" smtClean="0">
              <a:latin typeface="Arial Narrow" pitchFamily="34" charset="0"/>
            </a:endParaRPr>
          </a:p>
          <a:p>
            <a:pPr>
              <a:lnSpc>
                <a:spcPct val="90000"/>
              </a:lnSpc>
            </a:pPr>
            <a:endParaRPr lang="en-CA" altLang="en-US" sz="1600" dirty="0" smtClean="0">
              <a:latin typeface="Arial Narrow" pitchFamily="34" charset="0"/>
            </a:endParaRPr>
          </a:p>
          <a:p>
            <a:pPr>
              <a:lnSpc>
                <a:spcPct val="90000"/>
              </a:lnSpc>
            </a:pPr>
            <a:endParaRPr lang="en-CA" altLang="en-US" sz="1600" dirty="0" smtClean="0">
              <a:latin typeface="Arial Narrow" pitchFamily="34" charset="0"/>
            </a:endParaRPr>
          </a:p>
          <a:p>
            <a:pPr>
              <a:lnSpc>
                <a:spcPct val="90000"/>
              </a:lnSpc>
            </a:pPr>
            <a:endParaRPr lang="en-CA" altLang="en-US" sz="1600" dirty="0" smtClean="0">
              <a:latin typeface="Arial Narrow" pitchFamily="34" charset="0"/>
            </a:endParaRPr>
          </a:p>
          <a:p>
            <a:pPr>
              <a:lnSpc>
                <a:spcPct val="90000"/>
              </a:lnSpc>
            </a:pPr>
            <a:endParaRPr lang="en-CA" altLang="en-US" sz="1600" dirty="0" smtClean="0">
              <a:latin typeface="Arial Narrow" pitchFamily="34" charset="0"/>
            </a:endParaRPr>
          </a:p>
          <a:p>
            <a:pPr>
              <a:lnSpc>
                <a:spcPct val="90000"/>
              </a:lnSpc>
            </a:pPr>
            <a:endParaRPr lang="en-CA" altLang="en-US" sz="1600" dirty="0" smtClean="0">
              <a:latin typeface="Arial Narrow" pitchFamily="34" charset="0"/>
            </a:endParaRPr>
          </a:p>
          <a:p>
            <a:pPr>
              <a:lnSpc>
                <a:spcPct val="90000"/>
              </a:lnSpc>
            </a:pPr>
            <a:r>
              <a:rPr lang="en-CA" altLang="en-US" sz="2200" dirty="0" smtClean="0">
                <a:latin typeface="Arial Narrow" pitchFamily="34" charset="0"/>
              </a:rPr>
              <a:t>Should we rely solely on health claims?</a:t>
            </a:r>
            <a:endParaRPr lang="en-CA" altLang="en-US" sz="2200" dirty="0" smtClean="0">
              <a:latin typeface="Arial Narrow" pitchFamily="34" charset="0"/>
            </a:endParaRPr>
          </a:p>
          <a:p>
            <a:pPr>
              <a:lnSpc>
                <a:spcPct val="90000"/>
              </a:lnSpc>
            </a:pPr>
            <a:endParaRPr lang="en-CA" altLang="en-US" sz="2200" dirty="0" smtClean="0">
              <a:latin typeface="Arial Narrow" pitchFamily="34" charset="0"/>
            </a:endParaRPr>
          </a:p>
          <a:p>
            <a:pPr>
              <a:lnSpc>
                <a:spcPct val="90000"/>
              </a:lnSpc>
            </a:pPr>
            <a:endParaRPr lang="en-CA" altLang="en-US" dirty="0" smtClean="0">
              <a:latin typeface="Arial Narrow" pitchFamily="34" charset="0"/>
            </a:endParaRPr>
          </a:p>
          <a:p>
            <a:pPr>
              <a:lnSpc>
                <a:spcPct val="90000"/>
              </a:lnSpc>
            </a:pPr>
            <a:endParaRPr lang="en-CA" altLang="en-US" dirty="0" smtClean="0">
              <a:latin typeface="Arial Narrow" pitchFamily="34" charset="0"/>
            </a:endParaRPr>
          </a:p>
          <a:p>
            <a:pPr>
              <a:lnSpc>
                <a:spcPct val="90000"/>
              </a:lnSpc>
            </a:pPr>
            <a:endParaRPr lang="en-CA" altLang="en-US" dirty="0" smtClean="0">
              <a:latin typeface="Arial Narrow" pitchFamily="34" charset="0"/>
            </a:endParaRPr>
          </a:p>
          <a:p>
            <a:pPr>
              <a:lnSpc>
                <a:spcPct val="90000"/>
              </a:lnSpc>
            </a:pPr>
            <a:endParaRPr lang="en-CA" altLang="en-US" dirty="0" smtClean="0">
              <a:latin typeface="Arial Narrow" pitchFamily="34" charset="0"/>
            </a:endParaRPr>
          </a:p>
        </p:txBody>
      </p:sp>
      <p:pic>
        <p:nvPicPr>
          <p:cNvPr id="25605" name="Picture 8" descr="Health Che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3213100"/>
            <a:ext cx="91757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9" descr="BlueMenu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3213100"/>
            <a:ext cx="13208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0" descr="sl_sensiblesol">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1500" y="3429000"/>
            <a:ext cx="1512888"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0110" name="Group 62"/>
          <p:cNvGraphicFramePr>
            <a:graphicFrameLocks noGrp="1"/>
          </p:cNvGraphicFramePr>
          <p:nvPr>
            <p:ph sz="half" idx="2"/>
          </p:nvPr>
        </p:nvGraphicFramePr>
        <p:xfrm>
          <a:off x="468313" y="2492375"/>
          <a:ext cx="6911975" cy="2303463"/>
        </p:xfrm>
        <a:graphic>
          <a:graphicData uri="http://schemas.openxmlformats.org/drawingml/2006/table">
            <a:tbl>
              <a:tblPr/>
              <a:tblGrid>
                <a:gridCol w="3381375"/>
                <a:gridCol w="3530600"/>
              </a:tblGrid>
              <a:tr h="2303463">
                <a:tc>
                  <a:txBody>
                    <a:bodyPr/>
                    <a:lstStyle/>
                    <a:p>
                      <a:pPr marL="0" marR="0" lvl="0" indent="0" algn="ctr" defTabSz="914400" rtl="0" eaLnBrk="0" fontAlgn="base" latinLnBrk="0" hangingPunct="0">
                        <a:lnSpc>
                          <a:spcPct val="95000"/>
                        </a:lnSpc>
                        <a:spcBef>
                          <a:spcPct val="50000"/>
                        </a:spcBef>
                        <a:spcAft>
                          <a:spcPct val="0"/>
                        </a:spcAft>
                        <a:buClr>
                          <a:srgbClr val="006699"/>
                        </a:buClr>
                        <a:buSzPct val="150000"/>
                        <a:buFontTx/>
                        <a:buNone/>
                        <a:tabLst/>
                      </a:pPr>
                      <a:r>
                        <a:rPr kumimoji="0" lang="en-CA" sz="2200" b="0" i="0" u="none" strike="noStrike" cap="none" normalizeH="0" baseline="0" dirty="0" smtClean="0">
                          <a:ln>
                            <a:noFill/>
                          </a:ln>
                          <a:solidFill>
                            <a:schemeClr val="tx1"/>
                          </a:solidFill>
                          <a:effectLst/>
                          <a:latin typeface="Arial Narrow" pitchFamily="34" charset="0"/>
                          <a:ea typeface="Geneva" pitchFamily="-84" charset="-128"/>
                        </a:rPr>
                        <a:t>by third party organizations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50000"/>
                        </a:spcBef>
                        <a:spcAft>
                          <a:spcPct val="0"/>
                        </a:spcAft>
                        <a:buClr>
                          <a:srgbClr val="006699"/>
                        </a:buClr>
                        <a:buSzPct val="150000"/>
                        <a:buFontTx/>
                        <a:buNone/>
                        <a:tabLst/>
                      </a:pPr>
                      <a:r>
                        <a:rPr kumimoji="0" lang="en-CA" sz="2200" b="0" i="0" u="none" strike="noStrike" cap="none" normalizeH="0" baseline="0" smtClean="0">
                          <a:ln>
                            <a:noFill/>
                          </a:ln>
                          <a:solidFill>
                            <a:schemeClr val="tx1"/>
                          </a:solidFill>
                          <a:effectLst/>
                          <a:latin typeface="Arial Narrow" pitchFamily="34" charset="0"/>
                          <a:ea typeface="Geneva" pitchFamily="-84" charset="-128"/>
                        </a:rPr>
                        <a:t>by corporations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36985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Lets go out for Lunch</a:t>
            </a:r>
            <a:endParaRPr lang="en-CA" dirty="0"/>
          </a:p>
        </p:txBody>
      </p:sp>
      <p:sp>
        <p:nvSpPr>
          <p:cNvPr id="3" name="Content Placeholder 2"/>
          <p:cNvSpPr>
            <a:spLocks noGrp="1"/>
          </p:cNvSpPr>
          <p:nvPr>
            <p:ph idx="1"/>
          </p:nvPr>
        </p:nvSpPr>
        <p:spPr/>
        <p:txBody>
          <a:bodyPr/>
          <a:lstStyle/>
          <a:p>
            <a:r>
              <a:rPr lang="en-CA" dirty="0" smtClean="0">
                <a:hlinkClick r:id="rId2"/>
              </a:rPr>
              <a:t>Dairy Queen</a:t>
            </a:r>
            <a:endParaRPr lang="en-CA" dirty="0" smtClean="0"/>
          </a:p>
          <a:p>
            <a:r>
              <a:rPr lang="en-CA" dirty="0" smtClean="0">
                <a:hlinkClick r:id="rId3"/>
              </a:rPr>
              <a:t>MacDonald's</a:t>
            </a:r>
            <a:endParaRPr lang="en-CA" dirty="0" smtClean="0"/>
          </a:p>
          <a:p>
            <a:r>
              <a:rPr lang="en-CA" dirty="0" smtClean="0">
                <a:hlinkClick r:id="rId4"/>
              </a:rPr>
              <a:t>Subway</a:t>
            </a:r>
            <a:endParaRPr lang="en-CA" dirty="0" smtClean="0"/>
          </a:p>
          <a:p>
            <a:pPr marL="68580" indent="0">
              <a:buNone/>
            </a:pPr>
            <a:endParaRPr lang="en-CA" dirty="0" smtClean="0"/>
          </a:p>
          <a:p>
            <a:pPr marL="68580" indent="0">
              <a:buNone/>
            </a:pPr>
            <a:endParaRPr lang="en-CA" dirty="0"/>
          </a:p>
          <a:p>
            <a:endParaRPr lang="en-CA" dirty="0"/>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68" y="4149080"/>
            <a:ext cx="3936529" cy="2178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87158" y="2072034"/>
            <a:ext cx="3992919" cy="2077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29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Health- Physical </a:t>
            </a:r>
            <a:endParaRPr lang="en-CA" dirty="0"/>
          </a:p>
        </p:txBody>
      </p:sp>
      <p:sp>
        <p:nvSpPr>
          <p:cNvPr id="3" name="Subtitle 2"/>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3202323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Mmmmm</a:t>
            </a:r>
            <a:r>
              <a:rPr lang="en-CA" dirty="0" smtClean="0"/>
              <a:t> food</a:t>
            </a:r>
            <a:endParaRPr lang="en-CA" dirty="0"/>
          </a:p>
        </p:txBody>
      </p:sp>
      <p:sp>
        <p:nvSpPr>
          <p:cNvPr id="3" name="Content Placeholder 2"/>
          <p:cNvSpPr>
            <a:spLocks noGrp="1"/>
          </p:cNvSpPr>
          <p:nvPr>
            <p:ph idx="1"/>
          </p:nvPr>
        </p:nvSpPr>
        <p:spPr/>
        <p:txBody>
          <a:bodyPr/>
          <a:lstStyle/>
          <a:p>
            <a:r>
              <a:rPr lang="en-CA" dirty="0" smtClean="0">
                <a:hlinkClick r:id="rId2"/>
              </a:rPr>
              <a:t>Homer likes food!</a:t>
            </a:r>
            <a:endParaRPr lang="en-CA"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1727" y="2204864"/>
            <a:ext cx="3167579"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5951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Food do we measure it?</a:t>
            </a:r>
            <a:endParaRPr lang="en-CA" dirty="0"/>
          </a:p>
        </p:txBody>
      </p:sp>
      <p:sp>
        <p:nvSpPr>
          <p:cNvPr id="3" name="Content Placeholder 2"/>
          <p:cNvSpPr>
            <a:spLocks noGrp="1"/>
          </p:cNvSpPr>
          <p:nvPr>
            <p:ph idx="1"/>
          </p:nvPr>
        </p:nvSpPr>
        <p:spPr/>
        <p:txBody>
          <a:bodyPr/>
          <a:lstStyle/>
          <a:p>
            <a:r>
              <a:rPr lang="en-CA" dirty="0" smtClean="0"/>
              <a:t>Calories: A unit of measurement for how much energy is in food.</a:t>
            </a:r>
          </a:p>
          <a:p>
            <a:endParaRPr lang="en-CA" dirty="0"/>
          </a:p>
          <a:p>
            <a:pPr marL="68580" indent="0">
              <a:buNone/>
            </a:pPr>
            <a:endParaRPr lang="en-C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284984"/>
            <a:ext cx="3906697" cy="2599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895512"/>
            <a:ext cx="3378671" cy="3378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968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Food do we measure it?</a:t>
            </a:r>
          </a:p>
        </p:txBody>
      </p:sp>
      <p:sp>
        <p:nvSpPr>
          <p:cNvPr id="3" name="Content Placeholder 2"/>
          <p:cNvSpPr>
            <a:spLocks noGrp="1"/>
          </p:cNvSpPr>
          <p:nvPr>
            <p:ph idx="1"/>
          </p:nvPr>
        </p:nvSpPr>
        <p:spPr/>
        <p:txBody>
          <a:bodyPr/>
          <a:lstStyle/>
          <a:p>
            <a:r>
              <a:rPr lang="en-CA" dirty="0" smtClean="0"/>
              <a:t>In pairs discuss what you see in this image</a:t>
            </a:r>
          </a:p>
          <a:p>
            <a:endParaRPr lang="en-CA" dirty="0"/>
          </a:p>
          <a:p>
            <a:pPr marL="68580" indent="0">
              <a:buNone/>
            </a:pPr>
            <a:endParaRPr lang="en-CA"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931515"/>
            <a:ext cx="6120680" cy="3412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1949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dirty="0" smtClean="0"/>
              <a:t>Calories- how much do </a:t>
            </a:r>
            <a:r>
              <a:rPr lang="en-CA" b="1" u="sng" dirty="0" smtClean="0"/>
              <a:t>you</a:t>
            </a:r>
            <a:r>
              <a:rPr lang="en-CA" dirty="0" smtClean="0"/>
              <a:t> need?</a:t>
            </a:r>
            <a:endParaRPr lang="en-CA" dirty="0"/>
          </a:p>
        </p:txBody>
      </p:sp>
      <p:sp>
        <p:nvSpPr>
          <p:cNvPr id="3" name="Content Placeholder 2"/>
          <p:cNvSpPr>
            <a:spLocks noGrp="1"/>
          </p:cNvSpPr>
          <p:nvPr>
            <p:ph idx="1"/>
          </p:nvPr>
        </p:nvSpPr>
        <p:spPr/>
        <p:txBody>
          <a:bodyPr/>
          <a:lstStyle/>
          <a:p>
            <a:r>
              <a:rPr lang="en-CA" dirty="0" smtClean="0"/>
              <a:t>Males age 14-17</a:t>
            </a:r>
            <a:r>
              <a:rPr lang="en-CA" dirty="0"/>
              <a:t>: </a:t>
            </a:r>
            <a:r>
              <a:rPr lang="en-CA" dirty="0" smtClean="0"/>
              <a:t> 2300- 3100 Cal.</a:t>
            </a:r>
          </a:p>
          <a:p>
            <a:r>
              <a:rPr lang="en-CA" dirty="0"/>
              <a:t>Females      14-17: </a:t>
            </a:r>
            <a:r>
              <a:rPr lang="en-CA" dirty="0" smtClean="0"/>
              <a:t>1750- 2350 Cal.</a:t>
            </a:r>
          </a:p>
          <a:p>
            <a:r>
              <a:rPr lang="en-CA" dirty="0" smtClean="0"/>
              <a:t>Mr. </a:t>
            </a:r>
            <a:r>
              <a:rPr lang="en-CA" dirty="0"/>
              <a:t>Hoy    (age?):  </a:t>
            </a:r>
            <a:r>
              <a:rPr lang="en-CA" dirty="0" smtClean="0"/>
              <a:t>2500- 3000 Cal.</a:t>
            </a:r>
          </a:p>
          <a:p>
            <a:r>
              <a:rPr lang="en-CA" dirty="0" smtClean="0"/>
              <a:t>Based on a sedentary lifestyle.</a:t>
            </a:r>
          </a:p>
          <a:p>
            <a:r>
              <a:rPr lang="en-CA" dirty="0" smtClean="0"/>
              <a:t>If you live a very active lifestyle </a:t>
            </a:r>
          </a:p>
          <a:p>
            <a:pPr marL="68580" indent="0">
              <a:buNone/>
            </a:pPr>
            <a:r>
              <a:rPr lang="en-CA" dirty="0" smtClean="0"/>
              <a:t>your intake can be up to 5000 Cal!</a:t>
            </a:r>
            <a:r>
              <a:rPr lang="en-CA" dirty="0" smtClean="0"/>
              <a:t> </a:t>
            </a:r>
            <a:endParaRPr lang="en-CA" dirty="0"/>
          </a:p>
          <a:p>
            <a:endParaRPr lang="en-CA" dirty="0"/>
          </a:p>
        </p:txBody>
      </p:sp>
      <p:pic>
        <p:nvPicPr>
          <p:cNvPr id="819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3573016"/>
            <a:ext cx="2468885" cy="3175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1038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How many calories do you need?</a:t>
            </a:r>
            <a:endParaRPr lang="en-CA" dirty="0"/>
          </a:p>
        </p:txBody>
      </p:sp>
      <p:sp>
        <p:nvSpPr>
          <p:cNvPr id="5" name="Content Placeholder 4"/>
          <p:cNvSpPr>
            <a:spLocks noGrp="1"/>
          </p:cNvSpPr>
          <p:nvPr>
            <p:ph idx="1"/>
          </p:nvPr>
        </p:nvSpPr>
        <p:spPr/>
        <p:txBody>
          <a:bodyPr/>
          <a:lstStyle/>
          <a:p>
            <a:r>
              <a:rPr lang="en-CA" dirty="0" smtClean="0"/>
              <a:t>What factors determine your “caloric requirements”?</a:t>
            </a:r>
          </a:p>
          <a:p>
            <a:pPr marL="68580" indent="0">
              <a:buNone/>
            </a:pPr>
            <a:endParaRPr lang="en-CA" dirty="0" smtClean="0"/>
          </a:p>
          <a:p>
            <a:r>
              <a:rPr lang="en-CA" dirty="0" smtClean="0"/>
              <a:t>Age</a:t>
            </a:r>
          </a:p>
          <a:p>
            <a:r>
              <a:rPr lang="en-CA" dirty="0" smtClean="0"/>
              <a:t>Gender</a:t>
            </a:r>
          </a:p>
          <a:p>
            <a:r>
              <a:rPr lang="en-CA" u="sng" dirty="0" smtClean="0"/>
              <a:t>Activity Level </a:t>
            </a:r>
          </a:p>
          <a:p>
            <a:r>
              <a:rPr lang="en-CA" dirty="0" smtClean="0"/>
              <a:t>Metabolic Rate</a:t>
            </a:r>
          </a:p>
          <a:p>
            <a:r>
              <a:rPr lang="en-CA" dirty="0" smtClean="0"/>
              <a:t>Body Size</a:t>
            </a:r>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780928"/>
            <a:ext cx="2828925"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211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 calcmode="lin" valueType="num">
                                      <p:cBhvr additive="base">
                                        <p:cTn id="2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So what about fat?</a:t>
            </a:r>
          </a:p>
        </p:txBody>
      </p:sp>
      <p:sp>
        <p:nvSpPr>
          <p:cNvPr id="3" name="Content Placeholder 2"/>
          <p:cNvSpPr>
            <a:spLocks noGrp="1"/>
          </p:cNvSpPr>
          <p:nvPr>
            <p:ph idx="1"/>
          </p:nvPr>
        </p:nvSpPr>
        <p:spPr/>
        <p:txBody>
          <a:bodyPr/>
          <a:lstStyle/>
          <a:p>
            <a:r>
              <a:rPr lang="en-CA" dirty="0" smtClean="0"/>
              <a:t>(Partners) Are all fats bad?</a:t>
            </a:r>
          </a:p>
          <a:p>
            <a:endParaRPr lang="en-CA" dirty="0"/>
          </a:p>
          <a:p>
            <a:endParaRPr lang="en-CA"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6112" y="3143662"/>
            <a:ext cx="3258096" cy="3358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756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So what about fat?</a:t>
            </a:r>
          </a:p>
        </p:txBody>
      </p:sp>
      <p:sp>
        <p:nvSpPr>
          <p:cNvPr id="3" name="Content Placeholder 2"/>
          <p:cNvSpPr>
            <a:spLocks noGrp="1"/>
          </p:cNvSpPr>
          <p:nvPr>
            <p:ph idx="1"/>
          </p:nvPr>
        </p:nvSpPr>
        <p:spPr/>
        <p:txBody>
          <a:bodyPr/>
          <a:lstStyle/>
          <a:p>
            <a:r>
              <a:rPr lang="en-CA" dirty="0" smtClean="0"/>
              <a:t>(Partners) Are all fats bad?</a:t>
            </a:r>
          </a:p>
          <a:p>
            <a:r>
              <a:rPr lang="en-CA" dirty="0" smtClean="0"/>
              <a:t>Answer: No</a:t>
            </a:r>
          </a:p>
          <a:p>
            <a:endParaRPr lang="en-CA" dirty="0"/>
          </a:p>
          <a:p>
            <a:r>
              <a:rPr lang="en-CA" dirty="0" smtClean="0"/>
              <a:t>We need fats for:</a:t>
            </a:r>
          </a:p>
          <a:p>
            <a:pPr marL="68580" indent="0">
              <a:buNone/>
            </a:pPr>
            <a:r>
              <a:rPr lang="en-CA" dirty="0" smtClean="0"/>
              <a:t>Energy, build the body, absorb nutrients</a:t>
            </a:r>
          </a:p>
          <a:p>
            <a:pPr marL="68580" indent="0">
              <a:buNone/>
            </a:pPr>
            <a:endParaRPr lang="en-CA" dirty="0" smtClean="0"/>
          </a:p>
          <a:p>
            <a:endParaRPr lang="en-CA" dirty="0"/>
          </a:p>
          <a:p>
            <a:endParaRPr lang="en-CA" dirty="0"/>
          </a:p>
        </p:txBody>
      </p:sp>
    </p:spTree>
    <p:extLst>
      <p:ext uri="{BB962C8B-B14F-4D97-AF65-F5344CB8AC3E}">
        <p14:creationId xmlns:p14="http://schemas.microsoft.com/office/powerpoint/2010/main" val="363062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4148</TotalTime>
  <Words>1128</Words>
  <Application>Microsoft Office PowerPoint</Application>
  <PresentationFormat>On-screen Show (4:3)</PresentationFormat>
  <Paragraphs>170</Paragraphs>
  <Slides>19</Slides>
  <Notes>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Austin</vt:lpstr>
      <vt:lpstr>What does a healthy lifestyle look like to you?</vt:lpstr>
      <vt:lpstr>Health- Physical </vt:lpstr>
      <vt:lpstr>Mmmmm food</vt:lpstr>
      <vt:lpstr>Food do we measure it?</vt:lpstr>
      <vt:lpstr>Food do we measure it?</vt:lpstr>
      <vt:lpstr>Calories- how much do you need?</vt:lpstr>
      <vt:lpstr>How many calories do you need?</vt:lpstr>
      <vt:lpstr>So what about fat?</vt:lpstr>
      <vt:lpstr>So what about fat?</vt:lpstr>
      <vt:lpstr>So what about fat?</vt:lpstr>
      <vt:lpstr>Comedy Break</vt:lpstr>
      <vt:lpstr>So what about fat?</vt:lpstr>
      <vt:lpstr>So what about fat?</vt:lpstr>
      <vt:lpstr>Reading Labels</vt:lpstr>
      <vt:lpstr>   How to use the % Daily Value</vt:lpstr>
      <vt:lpstr>How to use the % Daily Value</vt:lpstr>
      <vt:lpstr>For example, if you would like to eat more fibre…</vt:lpstr>
      <vt:lpstr>General Health Claims</vt:lpstr>
      <vt:lpstr>Lets go out for Lunch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Physical </dc:title>
  <dc:creator>Windows User</dc:creator>
  <cp:lastModifiedBy>Windows User</cp:lastModifiedBy>
  <cp:revision>13</cp:revision>
  <dcterms:created xsi:type="dcterms:W3CDTF">2014-12-16T23:10:21Z</dcterms:created>
  <dcterms:modified xsi:type="dcterms:W3CDTF">2015-01-04T21:11:22Z</dcterms:modified>
</cp:coreProperties>
</file>