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9" r:id="rId6"/>
    <p:sldId id="258"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ABB6D9D-D33C-49E7-B78C-6CBB329B94AC}" type="datetimeFigureOut">
              <a:rPr lang="en-US" smtClean="0"/>
              <a:t>4/28/2013</a:t>
            </a:fld>
            <a:endParaRPr lang="en-US"/>
          </a:p>
        </p:txBody>
      </p:sp>
      <p:sp>
        <p:nvSpPr>
          <p:cNvPr id="23" name="Slide Number Placeholder 22"/>
          <p:cNvSpPr>
            <a:spLocks noGrp="1"/>
          </p:cNvSpPr>
          <p:nvPr>
            <p:ph type="sldNum" sz="quarter" idx="11"/>
          </p:nvPr>
        </p:nvSpPr>
        <p:spPr/>
        <p:txBody>
          <a:bodyPr/>
          <a:lstStyle/>
          <a:p>
            <a:fld id="{ACA81E51-0BB9-4F91-8E00-814B8C206DA7}"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B6D9D-D33C-49E7-B78C-6CBB329B94AC}"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81E51-0BB9-4F91-8E00-814B8C206D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B6D9D-D33C-49E7-B78C-6CBB329B94AC}"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81E51-0BB9-4F91-8E00-814B8C206D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99637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55878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91836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062158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09818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97324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57831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58549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6ABB6D9D-D33C-49E7-B78C-6CBB329B94AC}" type="datetimeFigureOut">
              <a:rPr lang="en-US" smtClean="0"/>
              <a:t>4/28/2013</a:t>
            </a:fld>
            <a:endParaRPr lang="en-US"/>
          </a:p>
        </p:txBody>
      </p:sp>
      <p:sp>
        <p:nvSpPr>
          <p:cNvPr id="19" name="Slide Number Placeholder 18"/>
          <p:cNvSpPr>
            <a:spLocks noGrp="1"/>
          </p:cNvSpPr>
          <p:nvPr>
            <p:ph type="sldNum" sz="quarter" idx="15"/>
          </p:nvPr>
        </p:nvSpPr>
        <p:spPr/>
        <p:txBody>
          <a:bodyPr/>
          <a:lstStyle/>
          <a:p>
            <a:fld id="{ACA81E51-0BB9-4F91-8E00-814B8C206DA7}"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1371139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832046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4581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68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644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095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08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077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873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71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6ABB6D9D-D33C-49E7-B78C-6CBB329B94AC}" type="datetimeFigureOut">
              <a:rPr lang="en-US" smtClean="0"/>
              <a:t>4/28/2013</a:t>
            </a:fld>
            <a:endParaRPr lang="en-US"/>
          </a:p>
        </p:txBody>
      </p:sp>
      <p:sp>
        <p:nvSpPr>
          <p:cNvPr id="20" name="Slide Number Placeholder 19"/>
          <p:cNvSpPr>
            <a:spLocks noGrp="1"/>
          </p:cNvSpPr>
          <p:nvPr>
            <p:ph type="sldNum" sz="quarter" idx="11"/>
          </p:nvPr>
        </p:nvSpPr>
        <p:spPr/>
        <p:txBody>
          <a:bodyPr/>
          <a:lstStyle/>
          <a:p>
            <a:fld id="{ACA81E51-0BB9-4F91-8E00-814B8C206DA7}"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344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517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795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9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536833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8386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44009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0467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7631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0474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6ABB6D9D-D33C-49E7-B78C-6CBB329B94AC}" type="datetimeFigureOut">
              <a:rPr lang="en-US" smtClean="0"/>
              <a:t>4/28/2013</a:t>
            </a:fld>
            <a:endParaRPr lang="en-US"/>
          </a:p>
        </p:txBody>
      </p:sp>
      <p:sp>
        <p:nvSpPr>
          <p:cNvPr id="25" name="Slide Number Placeholder 24"/>
          <p:cNvSpPr>
            <a:spLocks noGrp="1"/>
          </p:cNvSpPr>
          <p:nvPr>
            <p:ph type="sldNum" sz="quarter" idx="16"/>
          </p:nvPr>
        </p:nvSpPr>
        <p:spPr/>
        <p:txBody>
          <a:bodyPr/>
          <a:lstStyle/>
          <a:p>
            <a:fld id="{ACA81E51-0BB9-4F91-8E00-814B8C206DA7}"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08219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55315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78046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4568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1039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6ABB6D9D-D33C-49E7-B78C-6CBB329B94AC}" type="datetimeFigureOut">
              <a:rPr lang="en-US" smtClean="0"/>
              <a:t>4/28/2013</a:t>
            </a:fld>
            <a:endParaRPr lang="en-US"/>
          </a:p>
        </p:txBody>
      </p:sp>
      <p:sp>
        <p:nvSpPr>
          <p:cNvPr id="24" name="Slide Number Placeholder 23"/>
          <p:cNvSpPr>
            <a:spLocks noGrp="1"/>
          </p:cNvSpPr>
          <p:nvPr>
            <p:ph type="sldNum" sz="quarter" idx="17"/>
          </p:nvPr>
        </p:nvSpPr>
        <p:spPr/>
        <p:txBody>
          <a:bodyPr/>
          <a:lstStyle/>
          <a:p>
            <a:fld id="{ACA81E51-0BB9-4F91-8E00-814B8C206DA7}"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6ABB6D9D-D33C-49E7-B78C-6CBB329B94AC}" type="datetimeFigureOut">
              <a:rPr lang="en-US" smtClean="0"/>
              <a:t>4/28/2013</a:t>
            </a:fld>
            <a:endParaRPr lang="en-US"/>
          </a:p>
        </p:txBody>
      </p:sp>
      <p:sp>
        <p:nvSpPr>
          <p:cNvPr id="14" name="Slide Number Placeholder 13"/>
          <p:cNvSpPr>
            <a:spLocks noGrp="1"/>
          </p:cNvSpPr>
          <p:nvPr>
            <p:ph type="sldNum" sz="quarter" idx="11"/>
          </p:nvPr>
        </p:nvSpPr>
        <p:spPr/>
        <p:txBody>
          <a:bodyPr/>
          <a:lstStyle/>
          <a:p>
            <a:fld id="{ACA81E51-0BB9-4F91-8E00-814B8C206DA7}"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ABB6D9D-D33C-49E7-B78C-6CBB329B94AC}" type="datetimeFigureOut">
              <a:rPr lang="en-US" smtClean="0"/>
              <a:t>4/28/2013</a:t>
            </a:fld>
            <a:endParaRPr lang="en-US"/>
          </a:p>
        </p:txBody>
      </p:sp>
      <p:sp>
        <p:nvSpPr>
          <p:cNvPr id="12" name="Slide Number Placeholder 11"/>
          <p:cNvSpPr>
            <a:spLocks noGrp="1"/>
          </p:cNvSpPr>
          <p:nvPr>
            <p:ph type="sldNum" sz="quarter" idx="11"/>
          </p:nvPr>
        </p:nvSpPr>
        <p:spPr/>
        <p:txBody>
          <a:bodyPr/>
          <a:lstStyle/>
          <a:p>
            <a:fld id="{ACA81E51-0BB9-4F91-8E00-814B8C206DA7}"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6ABB6D9D-D33C-49E7-B78C-6CBB329B94AC}" type="datetimeFigureOut">
              <a:rPr lang="en-US" smtClean="0"/>
              <a:t>4/28/2013</a:t>
            </a:fld>
            <a:endParaRPr lang="en-US"/>
          </a:p>
        </p:txBody>
      </p:sp>
      <p:sp>
        <p:nvSpPr>
          <p:cNvPr id="18" name="Slide Number Placeholder 17"/>
          <p:cNvSpPr>
            <a:spLocks noGrp="1"/>
          </p:cNvSpPr>
          <p:nvPr>
            <p:ph type="sldNum" sz="quarter" idx="16"/>
          </p:nvPr>
        </p:nvSpPr>
        <p:spPr/>
        <p:txBody>
          <a:bodyPr/>
          <a:lstStyle/>
          <a:p>
            <a:fld id="{ACA81E51-0BB9-4F91-8E00-814B8C206DA7}"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6ABB6D9D-D33C-49E7-B78C-6CBB329B94AC}" type="datetimeFigureOut">
              <a:rPr lang="en-US" smtClean="0"/>
              <a:t>4/28/2013</a:t>
            </a:fld>
            <a:endParaRPr lang="en-US"/>
          </a:p>
        </p:txBody>
      </p:sp>
      <p:sp>
        <p:nvSpPr>
          <p:cNvPr id="20" name="Slide Number Placeholder 19"/>
          <p:cNvSpPr>
            <a:spLocks noGrp="1"/>
          </p:cNvSpPr>
          <p:nvPr>
            <p:ph type="sldNum" sz="quarter" idx="15"/>
          </p:nvPr>
        </p:nvSpPr>
        <p:spPr/>
        <p:txBody>
          <a:bodyPr/>
          <a:lstStyle/>
          <a:p>
            <a:fld id="{ACA81E51-0BB9-4F91-8E00-814B8C206DA7}"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ABB6D9D-D33C-49E7-B78C-6CBB329B94AC}" type="datetimeFigureOut">
              <a:rPr lang="en-US" smtClean="0"/>
              <a:t>4/28/2013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ACA81E51-0BB9-4F91-8E00-814B8C206DA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DA3F4F3-1E14-4953-87D8-F54AA32DDE97}" type="datetimeFigureOut">
              <a:rPr lang="en-US" smtClean="0">
                <a:solidFill>
                  <a:prstClr val="white">
                    <a:tint val="75000"/>
                  </a:prstClr>
                </a:solidFill>
              </a:rPr>
              <a:pPr/>
              <a:t>4/28/2013</a:t>
            </a:fld>
            <a:endParaRPr lang="en-US">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5B17BCD-253E-428C-A6B8-95015DD67824}"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3562951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86200-1839-4484-9AFF-7681DDD4BA36}" type="datetimeFigureOut">
              <a:rPr lang="en-US" smtClean="0">
                <a:solidFill>
                  <a:prstClr val="black">
                    <a:tint val="75000"/>
                  </a:prstClr>
                </a:solidFill>
              </a:rPr>
              <a:pPr/>
              <a:t>4/28/2013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E2EB3-4522-4CFD-A006-B88DB56EF8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5198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BE27AFD-37DD-47ED-8709-EC03A4201F02}" type="datetimeFigureOut">
              <a:rPr lang="en-US" smtClean="0">
                <a:solidFill>
                  <a:prstClr val="black">
                    <a:lumMod val="65000"/>
                    <a:lumOff val="35000"/>
                  </a:prstClr>
                </a:solidFill>
              </a:rPr>
              <a:pPr/>
              <a:t>4/28/2013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4EA889B-A92D-4EC7-80E0-AF980004E5D8}"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270541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cankEAEVycY"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u="sng" dirty="0" smtClean="0"/>
              <a:t>June 1940 – September 1940</a:t>
            </a:r>
            <a:endParaRPr lang="en-US" u="sng" dirty="0"/>
          </a:p>
        </p:txBody>
      </p:sp>
      <p:sp>
        <p:nvSpPr>
          <p:cNvPr id="2" name="Title 1"/>
          <p:cNvSpPr>
            <a:spLocks noGrp="1"/>
          </p:cNvSpPr>
          <p:nvPr>
            <p:ph type="title"/>
          </p:nvPr>
        </p:nvSpPr>
        <p:spPr/>
        <p:txBody>
          <a:bodyPr/>
          <a:lstStyle/>
          <a:p>
            <a:r>
              <a:rPr lang="en-US" u="sng" dirty="0" smtClean="0"/>
              <a:t>Battle of Britain</a:t>
            </a:r>
            <a:endParaRPr lang="en-US" u="sng" dirty="0"/>
          </a:p>
        </p:txBody>
      </p:sp>
      <p:sp>
        <p:nvSpPr>
          <p:cNvPr id="4" name="TextBox 3"/>
          <p:cNvSpPr txBox="1"/>
          <p:nvPr/>
        </p:nvSpPr>
        <p:spPr>
          <a:xfrm>
            <a:off x="5715000" y="6400800"/>
            <a:ext cx="3453702" cy="369332"/>
          </a:xfrm>
          <a:prstGeom prst="rect">
            <a:avLst/>
          </a:prstGeom>
          <a:noFill/>
        </p:spPr>
        <p:txBody>
          <a:bodyPr wrap="none" rtlCol="0">
            <a:spAutoFit/>
          </a:bodyPr>
          <a:lstStyle/>
          <a:p>
            <a:r>
              <a:rPr lang="en-US" dirty="0" smtClean="0"/>
              <a:t>Emily, Marina, Ashley B, Nick, Kyle</a:t>
            </a:r>
            <a:endParaRPr lang="en-US" dirty="0"/>
          </a:p>
        </p:txBody>
      </p:sp>
    </p:spTree>
    <p:extLst>
      <p:ext uri="{BB962C8B-B14F-4D97-AF65-F5344CB8AC3E}">
        <p14:creationId xmlns:p14="http://schemas.microsoft.com/office/powerpoint/2010/main" val="3353094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667000"/>
            <a:ext cx="7125112" cy="4051437"/>
          </a:xfrm>
        </p:spPr>
        <p:txBody>
          <a:bodyPr>
            <a:normAutofit/>
          </a:bodyPr>
          <a:lstStyle/>
          <a:p>
            <a:r>
              <a:rPr lang="en-US" sz="2400" dirty="0" smtClean="0"/>
              <a:t>Germany is the aggressor and the Soviet Union is the defender.</a:t>
            </a:r>
          </a:p>
          <a:p>
            <a:r>
              <a:rPr lang="en-US" sz="2400" dirty="0" smtClean="0"/>
              <a:t>The German's lost over 1 million axis.</a:t>
            </a:r>
          </a:p>
          <a:p>
            <a:r>
              <a:rPr lang="en-US" sz="2400" dirty="0" smtClean="0"/>
              <a:t>The Allies lost over 2 million casualties.</a:t>
            </a:r>
            <a:endParaRPr lang="en-US" sz="2400" dirty="0"/>
          </a:p>
        </p:txBody>
      </p:sp>
      <p:pic>
        <p:nvPicPr>
          <p:cNvPr id="3074" name="Picture 2" descr="http://cdn.theatlantic.com/static/infocus/ww2_6/w01_0126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372100" cy="340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07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significance did the battle play in the outcome of the war?</a:t>
            </a:r>
            <a:endParaRPr lang="en-US" dirty="0"/>
          </a:p>
        </p:txBody>
      </p:sp>
      <p:sp>
        <p:nvSpPr>
          <p:cNvPr id="3" name="Content Placeholder 2"/>
          <p:cNvSpPr>
            <a:spLocks noGrp="1"/>
          </p:cNvSpPr>
          <p:nvPr>
            <p:ph idx="1"/>
          </p:nvPr>
        </p:nvSpPr>
        <p:spPr>
          <a:xfrm>
            <a:off x="1066800" y="4038600"/>
            <a:ext cx="7125112" cy="4051437"/>
          </a:xfrm>
        </p:spPr>
        <p:txBody>
          <a:bodyPr>
            <a:normAutofit/>
          </a:bodyPr>
          <a:lstStyle/>
          <a:p>
            <a:r>
              <a:rPr lang="en-US" sz="2400" u="sng" dirty="0" smtClean="0"/>
              <a:t>If the Germans would have left Russia alone they would of probably have taken over the rest of Europe</a:t>
            </a:r>
            <a:endParaRPr lang="en-US" sz="2400" u="sng" dirty="0"/>
          </a:p>
        </p:txBody>
      </p:sp>
      <p:pic>
        <p:nvPicPr>
          <p:cNvPr id="4098" name="Picture 2" descr="http://wisepursuits.files.wordpress.com/2013/02/operation-barbaros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5495925" cy="371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010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Germans invade </a:t>
            </a:r>
            <a:r>
              <a:rPr lang="en-CA" dirty="0" smtClean="0"/>
              <a:t>Russia-           Mr. Hoy’s Additions</a:t>
            </a:r>
            <a:endParaRPr lang="en-CA" dirty="0"/>
          </a:p>
        </p:txBody>
      </p:sp>
      <p:sp>
        <p:nvSpPr>
          <p:cNvPr id="3" name="Content Placeholder 2"/>
          <p:cNvSpPr>
            <a:spLocks noGrp="1"/>
          </p:cNvSpPr>
          <p:nvPr>
            <p:ph idx="1"/>
          </p:nvPr>
        </p:nvSpPr>
        <p:spPr/>
        <p:txBody>
          <a:bodyPr/>
          <a:lstStyle/>
          <a:p>
            <a:r>
              <a:rPr lang="en-CA" u="sng" dirty="0" smtClean="0"/>
              <a:t>One  objective was to take the rich oil fields in the southern </a:t>
            </a:r>
            <a:r>
              <a:rPr lang="en-CA" u="sng" dirty="0" smtClean="0"/>
              <a:t>Caucuses </a:t>
            </a:r>
            <a:r>
              <a:rPr lang="en-CA" u="sng" dirty="0" smtClean="0"/>
              <a:t>to feed the blitzkrieg </a:t>
            </a:r>
          </a:p>
          <a:p>
            <a:endParaRPr lang="en-CA" dirty="0" smtClean="0"/>
          </a:p>
          <a:p>
            <a:r>
              <a:rPr lang="en-CA" dirty="0" smtClean="0"/>
              <a:t>German military much more advanced than Russian</a:t>
            </a:r>
          </a:p>
          <a:p>
            <a:endParaRPr lang="en-CA" dirty="0" smtClean="0"/>
          </a:p>
          <a:p>
            <a:r>
              <a:rPr lang="en-CA" u="sng" dirty="0" smtClean="0"/>
              <a:t>Russian military outnumbers German army</a:t>
            </a:r>
          </a:p>
          <a:p>
            <a:endParaRPr lang="en-CA" dirty="0"/>
          </a:p>
          <a:p>
            <a:r>
              <a:rPr lang="en-CA" dirty="0" smtClean="0"/>
              <a:t>Initial German success due to the majority of Russian army in the East, expecting a Japanese invasion</a:t>
            </a:r>
            <a:endParaRPr lang="en-CA" dirty="0"/>
          </a:p>
        </p:txBody>
      </p:sp>
    </p:spTree>
    <p:extLst>
      <p:ext uri="{BB962C8B-B14F-4D97-AF65-F5344CB8AC3E}">
        <p14:creationId xmlns:p14="http://schemas.microsoft.com/office/powerpoint/2010/main" val="306983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Why it was a bad idea to invade Russia</a:t>
            </a:r>
            <a:endParaRPr lang="en-CA" dirty="0"/>
          </a:p>
        </p:txBody>
      </p:sp>
      <p:sp>
        <p:nvSpPr>
          <p:cNvPr id="3" name="Content Placeholder 2"/>
          <p:cNvSpPr>
            <a:spLocks noGrp="1"/>
          </p:cNvSpPr>
          <p:nvPr>
            <p:ph idx="1"/>
          </p:nvPr>
        </p:nvSpPr>
        <p:spPr/>
        <p:txBody>
          <a:bodyPr/>
          <a:lstStyle/>
          <a:p>
            <a:r>
              <a:rPr lang="en-CA" u="sng" dirty="0" smtClean="0"/>
              <a:t>Timing- German soldiers were not prepared for the German winter</a:t>
            </a:r>
          </a:p>
          <a:p>
            <a:r>
              <a:rPr lang="en-CA" u="sng" dirty="0" smtClean="0"/>
              <a:t>As Russian </a:t>
            </a:r>
            <a:r>
              <a:rPr lang="en-CA" u="sng" dirty="0" smtClean="0"/>
              <a:t>industrial </a:t>
            </a:r>
            <a:r>
              <a:rPr lang="en-CA" u="sng" dirty="0" smtClean="0"/>
              <a:t>output ramped up, the Russian army quickly became the largest and most powerful army in the world.</a:t>
            </a:r>
            <a:endParaRPr lang="en-CA" dirty="0" smtClean="0"/>
          </a:p>
          <a:p>
            <a:r>
              <a:rPr lang="en-CA" dirty="0" smtClean="0"/>
              <a:t>Oil in tanks froze in winter conditions</a:t>
            </a:r>
          </a:p>
          <a:p>
            <a:r>
              <a:rPr lang="en-CA" u="sng" dirty="0" smtClean="0"/>
              <a:t>Spread German forces too thin, the west became vulnerable</a:t>
            </a:r>
          </a:p>
        </p:txBody>
      </p:sp>
    </p:spTree>
    <p:extLst>
      <p:ext uri="{BB962C8B-B14F-4D97-AF65-F5344CB8AC3E}">
        <p14:creationId xmlns:p14="http://schemas.microsoft.com/office/powerpoint/2010/main" val="143760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3276600"/>
            <a:ext cx="5181600" cy="1754326"/>
          </a:xfrm>
          <a:prstGeom prst="rect">
            <a:avLst/>
          </a:prstGeom>
          <a:noFill/>
        </p:spPr>
        <p:txBody>
          <a:bodyPr wrap="square" rtlCol="0">
            <a:spAutoFit/>
          </a:bodyPr>
          <a:lstStyle/>
          <a:p>
            <a:r>
              <a:rPr lang="en-US" b="1" dirty="0" smtClean="0">
                <a:solidFill>
                  <a:prstClr val="white"/>
                </a:solidFill>
              </a:rPr>
              <a:t>Who was involved in Pearl Harbor?</a:t>
            </a:r>
          </a:p>
          <a:p>
            <a:endParaRPr lang="en-US" b="1" dirty="0">
              <a:solidFill>
                <a:prstClr val="white"/>
              </a:solidFill>
            </a:endParaRPr>
          </a:p>
          <a:p>
            <a:r>
              <a:rPr lang="en-US" u="sng" dirty="0" smtClean="0">
                <a:solidFill>
                  <a:prstClr val="white"/>
                </a:solidFill>
              </a:rPr>
              <a:t>Japan and the United States  were the main two groups in the battle at Pearl Harbor</a:t>
            </a:r>
            <a:r>
              <a:rPr lang="en-US" dirty="0" smtClean="0">
                <a:solidFill>
                  <a:prstClr val="white"/>
                </a:solidFill>
              </a:rPr>
              <a:t>. </a:t>
            </a:r>
            <a:r>
              <a:rPr lang="en-US" u="sng" dirty="0" smtClean="0">
                <a:solidFill>
                  <a:prstClr val="white"/>
                </a:solidFill>
              </a:rPr>
              <a:t>Pearl Harbor is located in Hawaii, and this particular confrontation took place on December 7, 1941.</a:t>
            </a:r>
            <a:endParaRPr lang="en-US" u="sng" dirty="0">
              <a:solidFill>
                <a:prstClr val="white"/>
              </a:solidFill>
            </a:endParaRPr>
          </a:p>
        </p:txBody>
      </p:sp>
      <p:sp>
        <p:nvSpPr>
          <p:cNvPr id="3" name="Rectangle 2"/>
          <p:cNvSpPr/>
          <p:nvPr/>
        </p:nvSpPr>
        <p:spPr>
          <a:xfrm>
            <a:off x="609600" y="381000"/>
            <a:ext cx="8305800" cy="646331"/>
          </a:xfrm>
          <a:prstGeom prst="rect">
            <a:avLst/>
          </a:prstGeom>
        </p:spPr>
        <p:txBody>
          <a:bodyPr wrap="square">
            <a:spAutoFit/>
          </a:bodyPr>
          <a:lstStyle/>
          <a:p>
            <a:pPr algn="ctr"/>
            <a:r>
              <a:rPr lang="en-US" sz="3600" u="sng" dirty="0">
                <a:solidFill>
                  <a:prstClr val="black">
                    <a:lumMod val="95000"/>
                    <a:lumOff val="5000"/>
                  </a:prstClr>
                </a:solidFill>
                <a:latin typeface="Americana XBd BT" pitchFamily="18" charset="0"/>
              </a:rPr>
              <a:t>Pearl Harbor December 7, 1941</a:t>
            </a:r>
            <a:endParaRPr lang="en-CA" sz="3600" dirty="0">
              <a:solidFill>
                <a:prstClr val="black"/>
              </a:solidFill>
            </a:endParaRPr>
          </a:p>
        </p:txBody>
      </p:sp>
    </p:spTree>
    <p:extLst>
      <p:ext uri="{BB962C8B-B14F-4D97-AF65-F5344CB8AC3E}">
        <p14:creationId xmlns:p14="http://schemas.microsoft.com/office/powerpoint/2010/main" val="2243820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983182" y="2133600"/>
            <a:ext cx="5181600" cy="369332"/>
          </a:xfrm>
          <a:prstGeom prst="rect">
            <a:avLst/>
          </a:prstGeom>
          <a:noFill/>
        </p:spPr>
        <p:txBody>
          <a:bodyPr wrap="square" rtlCol="0">
            <a:spAutoFit/>
          </a:bodyPr>
          <a:lstStyle/>
          <a:p>
            <a:r>
              <a:rPr lang="en-US" b="1" dirty="0" smtClean="0">
                <a:solidFill>
                  <a:prstClr val="white"/>
                </a:solidFill>
              </a:rPr>
              <a:t>What were the military units utilized in this battle?</a:t>
            </a:r>
            <a:endParaRPr lang="en-US" dirty="0">
              <a:solidFill>
                <a:prstClr val="white"/>
              </a:solidFill>
            </a:endParaRPr>
          </a:p>
        </p:txBody>
      </p:sp>
      <p:sp>
        <p:nvSpPr>
          <p:cNvPr id="4" name="TextBox 3"/>
          <p:cNvSpPr txBox="1"/>
          <p:nvPr/>
        </p:nvSpPr>
        <p:spPr>
          <a:xfrm>
            <a:off x="1524000" y="3241964"/>
            <a:ext cx="3962400" cy="1477328"/>
          </a:xfrm>
          <a:prstGeom prst="rect">
            <a:avLst/>
          </a:prstGeom>
          <a:noFill/>
        </p:spPr>
        <p:txBody>
          <a:bodyPr wrap="square" rtlCol="0">
            <a:spAutoFit/>
          </a:bodyPr>
          <a:lstStyle/>
          <a:p>
            <a:r>
              <a:rPr lang="en-US" dirty="0">
                <a:solidFill>
                  <a:prstClr val="white"/>
                </a:solidFill>
              </a:rPr>
              <a:t>The military units involved included the Japanese Imperial Navy and the US Naval Base. The Japanese ranks included 353 Japanese fighters, bombers, and torpedo planes. </a:t>
            </a:r>
          </a:p>
        </p:txBody>
      </p:sp>
    </p:spTree>
    <p:extLst>
      <p:ext uri="{BB962C8B-B14F-4D97-AF65-F5344CB8AC3E}">
        <p14:creationId xmlns:p14="http://schemas.microsoft.com/office/powerpoint/2010/main" val="46777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76200" y="5257800"/>
            <a:ext cx="5943600" cy="1200329"/>
          </a:xfrm>
          <a:prstGeom prst="rect">
            <a:avLst/>
          </a:prstGeom>
          <a:noFill/>
        </p:spPr>
        <p:txBody>
          <a:bodyPr wrap="square" rtlCol="0">
            <a:spAutoFit/>
          </a:bodyPr>
          <a:lstStyle/>
          <a:p>
            <a:r>
              <a:rPr lang="en-US" b="1" dirty="0" smtClean="0">
                <a:solidFill>
                  <a:prstClr val="black"/>
                </a:solidFill>
              </a:rPr>
              <a:t>American Casualties;</a:t>
            </a:r>
          </a:p>
          <a:p>
            <a:endParaRPr lang="en-US" b="1" dirty="0">
              <a:solidFill>
                <a:prstClr val="black"/>
              </a:solidFill>
            </a:endParaRPr>
          </a:p>
          <a:p>
            <a:r>
              <a:rPr lang="en-US" u="sng" dirty="0" smtClean="0">
                <a:solidFill>
                  <a:prstClr val="black"/>
                </a:solidFill>
              </a:rPr>
              <a:t>The casualties for the Americans included; 2386 dead, 1139 wounded and 18 ships sunk, including 5 destroyers.</a:t>
            </a:r>
            <a:endParaRPr lang="en-US" u="sng" dirty="0">
              <a:solidFill>
                <a:prstClr val="black"/>
              </a:solidFill>
            </a:endParaRPr>
          </a:p>
        </p:txBody>
      </p:sp>
    </p:spTree>
    <p:extLst>
      <p:ext uri="{BB962C8B-B14F-4D97-AF65-F5344CB8AC3E}">
        <p14:creationId xmlns:p14="http://schemas.microsoft.com/office/powerpoint/2010/main" val="1514056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8036" y="2057400"/>
            <a:ext cx="8077200" cy="2031325"/>
          </a:xfrm>
          <a:prstGeom prst="rect">
            <a:avLst/>
          </a:prstGeom>
          <a:noFill/>
        </p:spPr>
        <p:txBody>
          <a:bodyPr wrap="square" rtlCol="0">
            <a:spAutoFit/>
          </a:bodyPr>
          <a:lstStyle/>
          <a:p>
            <a:r>
              <a:rPr lang="en-US" dirty="0" smtClean="0">
                <a:solidFill>
                  <a:prstClr val="black"/>
                </a:solidFill>
              </a:rPr>
              <a:t>During the Pearl Harbor war, the Canadian forces weren’t directly involved. However, they did declare war on Japan after Pearl Harbor was </a:t>
            </a:r>
            <a:r>
              <a:rPr lang="en-US" dirty="0" smtClean="0">
                <a:solidFill>
                  <a:prstClr val="black"/>
                </a:solidFill>
              </a:rPr>
              <a:t>attacked. Canadians were stationed </a:t>
            </a:r>
            <a:r>
              <a:rPr lang="en-US" dirty="0" smtClean="0">
                <a:solidFill>
                  <a:prstClr val="black"/>
                </a:solidFill>
              </a:rPr>
              <a:t>at Hong Kong, along with British and Indian forces. They were also the first to see battle in World War II. After being attacked for 17 days, the Canadians surrendered on December 25, 1941. </a:t>
            </a:r>
          </a:p>
          <a:p>
            <a:endParaRPr lang="en-US" dirty="0">
              <a:solidFill>
                <a:prstClr val="black"/>
              </a:solidFill>
            </a:endParaRPr>
          </a:p>
          <a:p>
            <a:r>
              <a:rPr lang="en-US" dirty="0" smtClean="0">
                <a:solidFill>
                  <a:prstClr val="black"/>
                </a:solidFill>
              </a:rPr>
              <a:t>About 700 soldiers either died or were taken to Prison Camps, where they later died.</a:t>
            </a:r>
          </a:p>
        </p:txBody>
      </p:sp>
      <p:sp>
        <p:nvSpPr>
          <p:cNvPr id="3" name="TextBox 2"/>
          <p:cNvSpPr txBox="1"/>
          <p:nvPr/>
        </p:nvSpPr>
        <p:spPr>
          <a:xfrm>
            <a:off x="76200" y="1681141"/>
            <a:ext cx="2590800" cy="369332"/>
          </a:xfrm>
          <a:prstGeom prst="rect">
            <a:avLst/>
          </a:prstGeom>
          <a:noFill/>
        </p:spPr>
        <p:txBody>
          <a:bodyPr wrap="square" rtlCol="0">
            <a:spAutoFit/>
          </a:bodyPr>
          <a:lstStyle/>
          <a:p>
            <a:r>
              <a:rPr lang="en-US" b="1" dirty="0" smtClean="0">
                <a:solidFill>
                  <a:prstClr val="black"/>
                </a:solidFill>
              </a:rPr>
              <a:t>Canadian Involvement;</a:t>
            </a:r>
            <a:endParaRPr lang="en-US" b="1" dirty="0">
              <a:solidFill>
                <a:prstClr val="black"/>
              </a:solidFill>
            </a:endParaRPr>
          </a:p>
        </p:txBody>
      </p:sp>
    </p:spTree>
    <p:extLst>
      <p:ext uri="{BB962C8B-B14F-4D97-AF65-F5344CB8AC3E}">
        <p14:creationId xmlns:p14="http://schemas.microsoft.com/office/powerpoint/2010/main" val="159894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Pearl </a:t>
            </a:r>
            <a:r>
              <a:rPr lang="en-CA" dirty="0" smtClean="0"/>
              <a:t>Harbor- Mr. Hoy’s Additions</a:t>
            </a:r>
            <a:endParaRPr lang="en-CA" dirty="0"/>
          </a:p>
        </p:txBody>
      </p:sp>
      <p:sp>
        <p:nvSpPr>
          <p:cNvPr id="3" name="Content Placeholder 2"/>
          <p:cNvSpPr>
            <a:spLocks noGrp="1"/>
          </p:cNvSpPr>
          <p:nvPr>
            <p:ph idx="1"/>
          </p:nvPr>
        </p:nvSpPr>
        <p:spPr/>
        <p:txBody>
          <a:bodyPr/>
          <a:lstStyle/>
          <a:p>
            <a:r>
              <a:rPr lang="en-CA" u="sng" dirty="0" smtClean="0"/>
              <a:t>The Japanese surprise attack on Pearl Harbor officially drew the USA into WW2</a:t>
            </a:r>
          </a:p>
          <a:p>
            <a:r>
              <a:rPr lang="en-CA" dirty="0" smtClean="0"/>
              <a:t>By drawing the Americans into combat the Axis now had the worlds biggest industrial power fighting against them </a:t>
            </a:r>
            <a:endParaRPr lang="en-CA" dirty="0" smtClean="0"/>
          </a:p>
          <a:p>
            <a:r>
              <a:rPr lang="en-CA" dirty="0" smtClean="0"/>
              <a:t>Canadians started to fear a Japanese uprising in BC and sent Japanese-Canadians to internment camps.</a:t>
            </a:r>
            <a:endParaRPr lang="en-CA" dirty="0" smtClean="0"/>
          </a:p>
          <a:p>
            <a:endParaRPr lang="en-CA" dirty="0" smtClean="0"/>
          </a:p>
          <a:p>
            <a:endParaRPr lang="en-CA" dirty="0"/>
          </a:p>
          <a:p>
            <a:endParaRPr lang="en-CA" u="sng" dirty="0" smtClean="0"/>
          </a:p>
          <a:p>
            <a:pPr marL="0" indent="0">
              <a:buNone/>
            </a:pPr>
            <a:endParaRPr lang="en-CA" u="sng" dirty="0">
              <a:solidFill>
                <a:schemeClr val="accent5">
                  <a:lumMod val="75000"/>
                </a:schemeClr>
              </a:solidFill>
            </a:endParaRPr>
          </a:p>
        </p:txBody>
      </p:sp>
    </p:spTree>
    <p:extLst>
      <p:ext uri="{BB962C8B-B14F-4D97-AF65-F5344CB8AC3E}">
        <p14:creationId xmlns:p14="http://schemas.microsoft.com/office/powerpoint/2010/main" val="38593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Battle of Hong Kong 1941</a:t>
            </a:r>
            <a:endParaRPr lang="en-CA" dirty="0"/>
          </a:p>
        </p:txBody>
      </p:sp>
      <p:sp>
        <p:nvSpPr>
          <p:cNvPr id="3" name="Content Placeholder 2"/>
          <p:cNvSpPr>
            <a:spLocks noGrp="1"/>
          </p:cNvSpPr>
          <p:nvPr>
            <p:ph idx="1"/>
          </p:nvPr>
        </p:nvSpPr>
        <p:spPr/>
        <p:txBody>
          <a:bodyPr/>
          <a:lstStyle/>
          <a:p>
            <a:r>
              <a:rPr lang="en-CA" u="sng" dirty="0" smtClean="0"/>
              <a:t>Occurred same morning as Pearl Harbor attack</a:t>
            </a:r>
          </a:p>
          <a:p>
            <a:r>
              <a:rPr lang="en-CA" u="sng" dirty="0" smtClean="0"/>
              <a:t>Japanese invade British Hong Kong</a:t>
            </a:r>
          </a:p>
          <a:p>
            <a:r>
              <a:rPr lang="en-CA" dirty="0" smtClean="0"/>
              <a:t>In 1940 British military deemed Hong Kong less important and moved reserves back to Europe, leaving Hong Kong vulnerable</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972" y="4343400"/>
            <a:ext cx="3663728" cy="234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151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Between Germany (axis) and Canada + Britain + New Zealand + Australia (allies) </a:t>
            </a:r>
          </a:p>
          <a:p>
            <a:r>
              <a:rPr lang="en-US" u="sng" dirty="0" smtClean="0"/>
              <a:t>It was an </a:t>
            </a:r>
            <a:r>
              <a:rPr lang="en-US" i="1" u="sng" dirty="0" smtClean="0"/>
              <a:t>aerial</a:t>
            </a:r>
            <a:r>
              <a:rPr lang="en-US" u="sng" dirty="0" smtClean="0"/>
              <a:t> battle fought above Britain</a:t>
            </a:r>
          </a:p>
          <a:p>
            <a:r>
              <a:rPr lang="en-US" dirty="0"/>
              <a:t>Canada + Britain + New Zealand + </a:t>
            </a:r>
            <a:r>
              <a:rPr lang="en-US" dirty="0" smtClean="0"/>
              <a:t>Australia were defending against the German’s assault</a:t>
            </a:r>
          </a:p>
          <a:p>
            <a:r>
              <a:rPr lang="en-US" dirty="0" smtClean="0"/>
              <a:t>The Germans wanted to take the English Channel</a:t>
            </a:r>
          </a:p>
          <a:p>
            <a:endParaRPr lang="en-US" dirty="0" smtClean="0"/>
          </a:p>
          <a:p>
            <a:endParaRPr lang="en-US" dirty="0"/>
          </a:p>
        </p:txBody>
      </p:sp>
      <p:sp>
        <p:nvSpPr>
          <p:cNvPr id="3" name="Title 2"/>
          <p:cNvSpPr>
            <a:spLocks noGrp="1"/>
          </p:cNvSpPr>
          <p:nvPr>
            <p:ph type="title"/>
          </p:nvPr>
        </p:nvSpPr>
        <p:spPr/>
        <p:txBody>
          <a:bodyPr/>
          <a:lstStyle/>
          <a:p>
            <a:r>
              <a:rPr lang="en-US" dirty="0" smtClean="0"/>
              <a:t>General Information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387984"/>
            <a:ext cx="2805545" cy="347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088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Battle of Hong Kong 1941</a:t>
            </a:r>
            <a:endParaRPr lang="en-CA" dirty="0"/>
          </a:p>
        </p:txBody>
      </p:sp>
      <p:sp>
        <p:nvSpPr>
          <p:cNvPr id="3" name="Content Placeholder 2"/>
          <p:cNvSpPr>
            <a:spLocks noGrp="1"/>
          </p:cNvSpPr>
          <p:nvPr>
            <p:ph idx="1"/>
          </p:nvPr>
        </p:nvSpPr>
        <p:spPr/>
        <p:txBody>
          <a:bodyPr/>
          <a:lstStyle/>
          <a:p>
            <a:r>
              <a:rPr lang="en-CA" dirty="0" smtClean="0"/>
              <a:t>Japanese soldiers outnumbered Allied soldiers nearly 4 to 1</a:t>
            </a:r>
          </a:p>
          <a:p>
            <a:r>
              <a:rPr lang="en-CA" dirty="0" smtClean="0"/>
              <a:t>Japanese soldiers more experienced than allied </a:t>
            </a:r>
            <a:r>
              <a:rPr lang="en-CA" dirty="0" smtClean="0"/>
              <a:t>soldiers</a:t>
            </a:r>
          </a:p>
          <a:p>
            <a:r>
              <a:rPr lang="en-CA" dirty="0" smtClean="0"/>
              <a:t>Allied soldiers under </a:t>
            </a:r>
          </a:p>
          <a:p>
            <a:pPr marL="0" indent="0">
              <a:buNone/>
            </a:pPr>
            <a:r>
              <a:rPr lang="en-CA" dirty="0"/>
              <a:t> </a:t>
            </a:r>
            <a:r>
              <a:rPr lang="en-CA" dirty="0" smtClean="0"/>
              <a:t>  </a:t>
            </a:r>
            <a:r>
              <a:rPr lang="en-CA" dirty="0" err="1" smtClean="0"/>
              <a:t>equiped</a:t>
            </a:r>
            <a:endParaRPr lang="en-CA"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57600"/>
            <a:ext cx="3810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331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Battle of Hong Kong 1941</a:t>
            </a:r>
            <a:endParaRPr lang="en-CA" dirty="0"/>
          </a:p>
        </p:txBody>
      </p:sp>
      <p:sp>
        <p:nvSpPr>
          <p:cNvPr id="3" name="Content Placeholder 2"/>
          <p:cNvSpPr>
            <a:spLocks noGrp="1"/>
          </p:cNvSpPr>
          <p:nvPr>
            <p:ph idx="1"/>
          </p:nvPr>
        </p:nvSpPr>
        <p:spPr/>
        <p:txBody>
          <a:bodyPr/>
          <a:lstStyle/>
          <a:p>
            <a:r>
              <a:rPr lang="en-CA" u="sng" dirty="0" smtClean="0"/>
              <a:t>After 17 days of fighting, Allied forces surrendered</a:t>
            </a:r>
          </a:p>
          <a:p>
            <a:r>
              <a:rPr lang="en-CA" u="sng" dirty="0" smtClean="0"/>
              <a:t>Many POW’s went to work camps where they died from mistreatment </a:t>
            </a:r>
            <a:endParaRPr lang="en-CA"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61309"/>
            <a:ext cx="5295900" cy="298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802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Battle of Ortona</a:t>
            </a:r>
            <a:endParaRPr lang="en-US" dirty="0"/>
          </a:p>
        </p:txBody>
      </p:sp>
      <p:sp>
        <p:nvSpPr>
          <p:cNvPr id="3" name="Subtitle 2"/>
          <p:cNvSpPr>
            <a:spLocks noGrp="1"/>
          </p:cNvSpPr>
          <p:nvPr>
            <p:ph type="subTitle" idx="1"/>
          </p:nvPr>
        </p:nvSpPr>
        <p:spPr/>
        <p:txBody>
          <a:bodyPr>
            <a:normAutofit/>
          </a:bodyPr>
          <a:lstStyle/>
          <a:p>
            <a:r>
              <a:rPr lang="en-US" dirty="0" smtClean="0"/>
              <a:t>By: </a:t>
            </a:r>
            <a:r>
              <a:rPr lang="en-US" dirty="0" err="1" smtClean="0"/>
              <a:t>Aiyana</a:t>
            </a:r>
            <a:r>
              <a:rPr lang="en-US" dirty="0" smtClean="0"/>
              <a:t>, Brad, Brady, Bridget, Seamus</a:t>
            </a:r>
            <a:endParaRPr lang="en-US" dirty="0"/>
          </a:p>
        </p:txBody>
      </p:sp>
    </p:spTree>
    <p:extLst>
      <p:ext uri="{BB962C8B-B14F-4D97-AF65-F5344CB8AC3E}">
        <p14:creationId xmlns:p14="http://schemas.microsoft.com/office/powerpoint/2010/main" val="740764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5867400" cy="1066800"/>
          </a:xfrm>
        </p:spPr>
        <p:txBody>
          <a:bodyPr/>
          <a:lstStyle/>
          <a:p>
            <a:r>
              <a:rPr lang="en-US" sz="3200" dirty="0" smtClean="0"/>
              <a:t>Where did the battle occur?</a:t>
            </a:r>
            <a:endParaRPr lang="en-US" sz="3200" dirty="0"/>
          </a:p>
        </p:txBody>
      </p:sp>
      <p:sp>
        <p:nvSpPr>
          <p:cNvPr id="3" name="Content Placeholder 2"/>
          <p:cNvSpPr>
            <a:spLocks noGrp="1"/>
          </p:cNvSpPr>
          <p:nvPr>
            <p:ph idx="1"/>
          </p:nvPr>
        </p:nvSpPr>
        <p:spPr>
          <a:xfrm>
            <a:off x="443345" y="1600200"/>
            <a:ext cx="8229600" cy="4525963"/>
          </a:xfrm>
        </p:spPr>
        <p:txBody>
          <a:bodyPr/>
          <a:lstStyle/>
          <a:p>
            <a:r>
              <a:rPr lang="en-US" dirty="0" smtClean="0"/>
              <a:t>The battle was fought in the small oceanic town of Ortona, Italy and was dubbed “Little Stalingrad”</a:t>
            </a:r>
          </a:p>
          <a:p>
            <a:endParaRPr lang="en-US" dirty="0"/>
          </a:p>
          <a:p>
            <a:endParaRPr lang="en-US" dirty="0" smtClean="0"/>
          </a:p>
          <a:p>
            <a:r>
              <a:rPr lang="en-US" dirty="0" smtClean="0"/>
              <a:t>The was fought between the German Parachute Division led by </a:t>
            </a:r>
            <a:r>
              <a:rPr lang="en-US" dirty="0" err="1" smtClean="0"/>
              <a:t>Generalleutnant</a:t>
            </a:r>
            <a:r>
              <a:rPr lang="en-US" dirty="0" smtClean="0"/>
              <a:t> Richard </a:t>
            </a:r>
            <a:r>
              <a:rPr lang="en-US" dirty="0" err="1" smtClean="0"/>
              <a:t>Heidrich</a:t>
            </a:r>
            <a:r>
              <a:rPr lang="en-US" dirty="0" smtClean="0"/>
              <a:t>, and the first Canadian Infantry Division. </a:t>
            </a:r>
          </a:p>
          <a:p>
            <a:endParaRPr lang="en-US" dirty="0"/>
          </a:p>
          <a:p>
            <a:endParaRPr lang="en-US" dirty="0"/>
          </a:p>
        </p:txBody>
      </p:sp>
      <p:sp>
        <p:nvSpPr>
          <p:cNvPr id="4" name="TextBox 3"/>
          <p:cNvSpPr txBox="1"/>
          <p:nvPr/>
        </p:nvSpPr>
        <p:spPr>
          <a:xfrm>
            <a:off x="457200" y="2743200"/>
            <a:ext cx="6172200" cy="584775"/>
          </a:xfrm>
          <a:prstGeom prst="rect">
            <a:avLst/>
          </a:prstGeom>
          <a:noFill/>
        </p:spPr>
        <p:txBody>
          <a:bodyPr wrap="square" rtlCol="0">
            <a:spAutoFit/>
          </a:bodyPr>
          <a:lstStyle/>
          <a:p>
            <a:r>
              <a:rPr lang="en-US" sz="3200" dirty="0" smtClean="0">
                <a:solidFill>
                  <a:srgbClr val="2F5897"/>
                </a:solidFill>
              </a:rPr>
              <a:t>Who was involved in the battle?</a:t>
            </a:r>
            <a:endParaRPr lang="en-US" sz="3200" dirty="0">
              <a:solidFill>
                <a:srgbClr val="2F5897"/>
              </a:solidFill>
            </a:endParaRPr>
          </a:p>
        </p:txBody>
      </p:sp>
      <p:pic>
        <p:nvPicPr>
          <p:cNvPr id="2050" name="Picture 2" descr="http://ts2.mm.bing.net/th?id=H.498127825023868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732" y="4495800"/>
            <a:ext cx="2233336"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030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were the major military units involved in this battle?</a:t>
            </a:r>
            <a:endParaRPr lang="en-US" sz="3200" dirty="0"/>
          </a:p>
        </p:txBody>
      </p:sp>
      <p:sp>
        <p:nvSpPr>
          <p:cNvPr id="3" name="Content Placeholder 2"/>
          <p:cNvSpPr>
            <a:spLocks noGrp="1"/>
          </p:cNvSpPr>
          <p:nvPr>
            <p:ph idx="1"/>
          </p:nvPr>
        </p:nvSpPr>
        <p:spPr/>
        <p:txBody>
          <a:bodyPr>
            <a:normAutofit/>
          </a:bodyPr>
          <a:lstStyle/>
          <a:p>
            <a:r>
              <a:rPr lang="en-US" sz="2000" dirty="0" smtClean="0"/>
              <a:t>Adolf Hitler ordered the German first parachute division to defend Ortona and on December 20</a:t>
            </a:r>
            <a:r>
              <a:rPr lang="en-US" sz="2000" baseline="30000" dirty="0" smtClean="0"/>
              <a:t>th</a:t>
            </a:r>
            <a:r>
              <a:rPr lang="en-US" sz="2000" dirty="0" smtClean="0"/>
              <a:t> 1943 The Canadian First Infantry Division launched an assault on Ortona under the command of Chris </a:t>
            </a:r>
            <a:r>
              <a:rPr lang="en-US" sz="2000" dirty="0" err="1" smtClean="0"/>
              <a:t>Vokes</a:t>
            </a:r>
            <a:r>
              <a:rPr lang="en-US" sz="2000" dirty="0" smtClean="0"/>
              <a:t>. </a:t>
            </a:r>
          </a:p>
          <a:p>
            <a:endParaRPr lang="en-US" sz="2000" dirty="0"/>
          </a:p>
          <a:p>
            <a:endParaRPr lang="en-US" sz="2000" dirty="0" smtClean="0"/>
          </a:p>
          <a:p>
            <a:endParaRPr lang="en-US" sz="2000" dirty="0"/>
          </a:p>
          <a:p>
            <a:r>
              <a:rPr lang="en-US" sz="2000" u="sng" dirty="0" smtClean="0"/>
              <a:t>Germany lost 100-200 men while Canada suffered 1375 deaths. </a:t>
            </a:r>
            <a:endParaRPr lang="en-US" sz="2000" u="sng" dirty="0"/>
          </a:p>
          <a:p>
            <a:endParaRPr lang="en-US" sz="2000" dirty="0" smtClean="0"/>
          </a:p>
          <a:p>
            <a:endParaRPr lang="en-US" sz="2000" dirty="0"/>
          </a:p>
          <a:p>
            <a:endParaRPr lang="en-US" sz="2000" dirty="0" smtClean="0"/>
          </a:p>
          <a:p>
            <a:endParaRPr lang="en-US" sz="2000" dirty="0"/>
          </a:p>
          <a:p>
            <a:endParaRPr lang="en-US" sz="2000" dirty="0"/>
          </a:p>
        </p:txBody>
      </p:sp>
      <p:sp>
        <p:nvSpPr>
          <p:cNvPr id="4" name="TextBox 3"/>
          <p:cNvSpPr txBox="1"/>
          <p:nvPr/>
        </p:nvSpPr>
        <p:spPr>
          <a:xfrm>
            <a:off x="637309" y="3429000"/>
            <a:ext cx="7315200" cy="584775"/>
          </a:xfrm>
          <a:prstGeom prst="rect">
            <a:avLst/>
          </a:prstGeom>
          <a:noFill/>
        </p:spPr>
        <p:txBody>
          <a:bodyPr wrap="square" rtlCol="0">
            <a:spAutoFit/>
          </a:bodyPr>
          <a:lstStyle/>
          <a:p>
            <a:r>
              <a:rPr lang="en-US" sz="3200" dirty="0" smtClean="0">
                <a:solidFill>
                  <a:srgbClr val="2F5897"/>
                </a:solidFill>
              </a:rPr>
              <a:t>How many casualties for each side?</a:t>
            </a:r>
            <a:endParaRPr lang="en-US" sz="3200" dirty="0">
              <a:solidFill>
                <a:srgbClr val="2F5897"/>
              </a:solidFill>
            </a:endParaRPr>
          </a:p>
        </p:txBody>
      </p:sp>
    </p:spTree>
    <p:extLst>
      <p:ext uri="{BB962C8B-B14F-4D97-AF65-F5344CB8AC3E}">
        <p14:creationId xmlns:p14="http://schemas.microsoft.com/office/powerpoint/2010/main" val="3794211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9580"/>
            <a:ext cx="4191000" cy="1082040"/>
          </a:xfrm>
        </p:spPr>
        <p:txBody>
          <a:bodyPr>
            <a:noAutofit/>
          </a:bodyPr>
          <a:lstStyle/>
          <a:p>
            <a:r>
              <a:rPr lang="en-US" sz="3200" dirty="0" smtClean="0"/>
              <a:t>What was Canada’s role in the battle?</a:t>
            </a:r>
            <a:endParaRPr lang="en-US" sz="3200" dirty="0"/>
          </a:p>
        </p:txBody>
      </p:sp>
      <p:sp>
        <p:nvSpPr>
          <p:cNvPr id="3" name="Content Placeholder 2"/>
          <p:cNvSpPr>
            <a:spLocks noGrp="1"/>
          </p:cNvSpPr>
          <p:nvPr>
            <p:ph idx="1"/>
          </p:nvPr>
        </p:nvSpPr>
        <p:spPr>
          <a:xfrm>
            <a:off x="457200" y="1600201"/>
            <a:ext cx="6477000" cy="4495800"/>
          </a:xfrm>
        </p:spPr>
        <p:txBody>
          <a:bodyPr/>
          <a:lstStyle/>
          <a:p>
            <a:r>
              <a:rPr lang="en-US" dirty="0" smtClean="0"/>
              <a:t>Canada’s role was to relieve the 78</a:t>
            </a:r>
            <a:r>
              <a:rPr lang="en-US" baseline="30000" dirty="0" smtClean="0"/>
              <a:t>th</a:t>
            </a:r>
            <a:r>
              <a:rPr lang="en-US" dirty="0" smtClean="0"/>
              <a:t> British Infantry on the Adriatic Coast pushing within 2 miles of Ortona, who were relieved by the 2</a:t>
            </a:r>
            <a:r>
              <a:rPr lang="en-US" baseline="30000" dirty="0" smtClean="0"/>
              <a:t>nd</a:t>
            </a:r>
            <a:r>
              <a:rPr lang="en-US" dirty="0" smtClean="0"/>
              <a:t> brigade infantry. </a:t>
            </a:r>
          </a:p>
          <a:p>
            <a:endParaRPr lang="en-US" dirty="0"/>
          </a:p>
          <a:p>
            <a:endParaRPr lang="en-US" dirty="0" smtClean="0"/>
          </a:p>
          <a:p>
            <a:r>
              <a:rPr lang="en-US" dirty="0" smtClean="0"/>
              <a:t>The Defender was Germany as they originally held the city and Canada was making the aggressive advances</a:t>
            </a:r>
          </a:p>
          <a:p>
            <a:endParaRPr lang="en-US" dirty="0"/>
          </a:p>
          <a:p>
            <a:endParaRPr lang="en-US" dirty="0" smtClean="0"/>
          </a:p>
          <a:p>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90600"/>
            <a:ext cx="2223290" cy="337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3429000"/>
            <a:ext cx="4267200" cy="954107"/>
          </a:xfrm>
          <a:prstGeom prst="rect">
            <a:avLst/>
          </a:prstGeom>
          <a:noFill/>
        </p:spPr>
        <p:txBody>
          <a:bodyPr wrap="square" rtlCol="0">
            <a:spAutoFit/>
          </a:bodyPr>
          <a:lstStyle/>
          <a:p>
            <a:r>
              <a:rPr lang="en-US" sz="2800" dirty="0" smtClean="0">
                <a:solidFill>
                  <a:srgbClr val="2F5897"/>
                </a:solidFill>
              </a:rPr>
              <a:t>Who was the aggressor and the defender?</a:t>
            </a:r>
          </a:p>
        </p:txBody>
      </p:sp>
    </p:spTree>
    <p:extLst>
      <p:ext uri="{BB962C8B-B14F-4D97-AF65-F5344CB8AC3E}">
        <p14:creationId xmlns:p14="http://schemas.microsoft.com/office/powerpoint/2010/main" val="1724882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significance did the battle play in the outcome of the war?</a:t>
            </a:r>
            <a:endParaRPr lang="en-US" sz="3200" dirty="0"/>
          </a:p>
        </p:txBody>
      </p:sp>
      <p:sp>
        <p:nvSpPr>
          <p:cNvPr id="3" name="Content Placeholder 2"/>
          <p:cNvSpPr>
            <a:spLocks noGrp="1"/>
          </p:cNvSpPr>
          <p:nvPr>
            <p:ph idx="1"/>
          </p:nvPr>
        </p:nvSpPr>
        <p:spPr>
          <a:xfrm>
            <a:off x="457200" y="1447800"/>
            <a:ext cx="8229600" cy="4525963"/>
          </a:xfrm>
        </p:spPr>
        <p:txBody>
          <a:bodyPr/>
          <a:lstStyle/>
          <a:p>
            <a:r>
              <a:rPr lang="en-US" u="sng" dirty="0" smtClean="0"/>
              <a:t>It allowed Canadian's to push the allied front further and was one of Canada’s greatest  war time achievements</a:t>
            </a:r>
            <a:endParaRPr lang="en-US" u="sng" dirty="0"/>
          </a:p>
        </p:txBody>
      </p:sp>
    </p:spTree>
    <p:extLst>
      <p:ext uri="{BB962C8B-B14F-4D97-AF65-F5344CB8AC3E}">
        <p14:creationId xmlns:p14="http://schemas.microsoft.com/office/powerpoint/2010/main" val="2135092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Italy Campaign</a:t>
            </a:r>
            <a:endParaRPr lang="en-CA" dirty="0"/>
          </a:p>
        </p:txBody>
      </p:sp>
      <p:sp>
        <p:nvSpPr>
          <p:cNvPr id="3" name="Content Placeholder 2"/>
          <p:cNvSpPr>
            <a:spLocks noGrp="1"/>
          </p:cNvSpPr>
          <p:nvPr>
            <p:ph idx="1"/>
          </p:nvPr>
        </p:nvSpPr>
        <p:spPr/>
        <p:txBody>
          <a:bodyPr/>
          <a:lstStyle/>
          <a:p>
            <a:r>
              <a:rPr lang="en-CA" dirty="0" smtClean="0"/>
              <a:t>In 1943 Allies invaded Italy called the “soft underbelly” of Europe.</a:t>
            </a:r>
          </a:p>
          <a:p>
            <a:endParaRPr lang="en-CA" dirty="0"/>
          </a:p>
          <a:p>
            <a:r>
              <a:rPr lang="en-CA" dirty="0" smtClean="0"/>
              <a:t>Italian resistance was weak however garrisoned German forces proved </a:t>
            </a:r>
            <a:r>
              <a:rPr lang="en-CA" dirty="0" smtClean="0"/>
              <a:t>difficult</a:t>
            </a:r>
          </a:p>
          <a:p>
            <a:endParaRPr lang="en-CA" dirty="0"/>
          </a:p>
          <a:p>
            <a:r>
              <a:rPr lang="en-CA" dirty="0" smtClean="0"/>
              <a:t>Many Italian soldiers surrendered quickly as they had lost faith in Mussolini and Fascism </a:t>
            </a:r>
          </a:p>
          <a:p>
            <a:endParaRPr lang="en-CA" dirty="0"/>
          </a:p>
          <a:p>
            <a:pPr marL="0" indent="0">
              <a:buNone/>
            </a:pPr>
            <a:endParaRPr lang="en-CA" dirty="0"/>
          </a:p>
          <a:p>
            <a:endParaRPr lang="en-CA" dirty="0"/>
          </a:p>
        </p:txBody>
      </p:sp>
    </p:spTree>
    <p:extLst>
      <p:ext uri="{BB962C8B-B14F-4D97-AF65-F5344CB8AC3E}">
        <p14:creationId xmlns:p14="http://schemas.microsoft.com/office/powerpoint/2010/main" val="698721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Class Preview:       D-Day</a:t>
            </a:r>
            <a:endParaRPr lang="en-CA" dirty="0"/>
          </a:p>
        </p:txBody>
      </p:sp>
      <p:sp>
        <p:nvSpPr>
          <p:cNvPr id="3" name="Content Placeholder 2"/>
          <p:cNvSpPr>
            <a:spLocks noGrp="1"/>
          </p:cNvSpPr>
          <p:nvPr>
            <p:ph idx="1"/>
          </p:nvPr>
        </p:nvSpPr>
        <p:spPr/>
        <p:txBody>
          <a:bodyPr/>
          <a:lstStyle/>
          <a:p>
            <a:r>
              <a:rPr lang="en-CA" dirty="0" smtClean="0">
                <a:hlinkClick r:id="rId2"/>
              </a:rPr>
              <a:t>Storming Juno</a:t>
            </a:r>
            <a:endParaRPr lang="en-CA" dirty="0" smtClean="0"/>
          </a:p>
          <a:p>
            <a:endParaRPr lang="en-CA" dirty="0"/>
          </a:p>
          <a:p>
            <a:r>
              <a:rPr lang="en-CA" dirty="0" smtClean="0"/>
              <a:t>D-Day invasions</a:t>
            </a:r>
          </a:p>
          <a:p>
            <a:r>
              <a:rPr lang="en-CA" dirty="0" smtClean="0"/>
              <a:t>Liberation of Holland</a:t>
            </a:r>
          </a:p>
          <a:p>
            <a:r>
              <a:rPr lang="en-CA" dirty="0" smtClean="0"/>
              <a:t>Japanese </a:t>
            </a:r>
            <a:r>
              <a:rPr lang="en-CA" smtClean="0"/>
              <a:t>Internement</a:t>
            </a:r>
            <a:endParaRPr lang="en-CA" dirty="0"/>
          </a:p>
        </p:txBody>
      </p:sp>
    </p:spTree>
    <p:extLst>
      <p:ext uri="{BB962C8B-B14F-4D97-AF65-F5344CB8AC3E}">
        <p14:creationId xmlns:p14="http://schemas.microsoft.com/office/powerpoint/2010/main" val="78217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9" y="0"/>
            <a:ext cx="1967345" cy="147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p:txBody>
          <a:bodyPr/>
          <a:lstStyle/>
          <a:p>
            <a:r>
              <a:rPr lang="en-US" dirty="0" smtClean="0"/>
              <a:t>To better prepare against the soon to come German assault, Canada’s 1</a:t>
            </a:r>
            <a:r>
              <a:rPr lang="en-US" baseline="30000" dirty="0" smtClean="0"/>
              <a:t>st</a:t>
            </a:r>
            <a:r>
              <a:rPr lang="en-US" dirty="0" smtClean="0"/>
              <a:t> Division joined the 7</a:t>
            </a:r>
            <a:r>
              <a:rPr lang="en-US" baseline="30000" dirty="0" smtClean="0"/>
              <a:t>th</a:t>
            </a:r>
            <a:r>
              <a:rPr lang="en-US" dirty="0" smtClean="0"/>
              <a:t> British Army Corps with New Zealand and Australia as well, under General McNaughton.</a:t>
            </a:r>
          </a:p>
          <a:p>
            <a:r>
              <a:rPr lang="en-US" dirty="0" smtClean="0"/>
              <a:t>Canadians flew Spitfires and Hurricanes against the German Luftwaffes and became the first Royal Canadian Air Force unit to actually fight against the Germans</a:t>
            </a:r>
          </a:p>
          <a:p>
            <a:r>
              <a:rPr lang="en-US" dirty="0" smtClean="0"/>
              <a:t>They received their “baptism of fire” (</a:t>
            </a:r>
            <a:r>
              <a:rPr lang="en-US" dirty="0"/>
              <a:t>A soldier's first experience of actual combat </a:t>
            </a:r>
            <a:r>
              <a:rPr lang="en-US" dirty="0" smtClean="0"/>
              <a:t>conditions)</a:t>
            </a:r>
          </a:p>
          <a:p>
            <a:r>
              <a:rPr lang="en-US" dirty="0" smtClean="0"/>
              <a:t>Great Britain survived the blitz because of the tenacity of the allies despite the continuous waves of Luftwaffes</a:t>
            </a:r>
            <a:endParaRPr lang="en-US" dirty="0"/>
          </a:p>
        </p:txBody>
      </p:sp>
      <p:sp>
        <p:nvSpPr>
          <p:cNvPr id="3" name="Title 2"/>
          <p:cNvSpPr>
            <a:spLocks noGrp="1"/>
          </p:cNvSpPr>
          <p:nvPr>
            <p:ph type="title"/>
          </p:nvPr>
        </p:nvSpPr>
        <p:spPr/>
        <p:txBody>
          <a:bodyPr/>
          <a:lstStyle/>
          <a:p>
            <a:r>
              <a:rPr lang="en-US" dirty="0" smtClean="0"/>
              <a:t>Canada’s Role</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65173"/>
            <a:ext cx="30670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4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u="sng" dirty="0" smtClean="0"/>
              <a:t>Casualties: allied = </a:t>
            </a:r>
            <a:r>
              <a:rPr lang="en-US" u="sng" dirty="0"/>
              <a:t>23,002 dead </a:t>
            </a:r>
            <a:r>
              <a:rPr lang="en-US" u="sng" dirty="0" smtClean="0"/>
              <a:t>(mostly </a:t>
            </a:r>
            <a:r>
              <a:rPr lang="en-US" u="sng" dirty="0" err="1" smtClean="0"/>
              <a:t>civilains</a:t>
            </a:r>
            <a:r>
              <a:rPr lang="en-US" u="sng" dirty="0" smtClean="0"/>
              <a:t>)</a:t>
            </a:r>
          </a:p>
          <a:p>
            <a:r>
              <a:rPr lang="en-US" dirty="0" smtClean="0"/>
              <a:t>Germans lost around 600 men and 1887 aircraft</a:t>
            </a:r>
            <a:r>
              <a:rPr lang="en-US" dirty="0"/>
              <a:t> </a:t>
            </a:r>
            <a:endParaRPr lang="en-US" dirty="0" smtClean="0"/>
          </a:p>
          <a:p>
            <a:r>
              <a:rPr lang="en-US" dirty="0" smtClean="0"/>
              <a:t>Adolf Hitler was heartbroken and felt his dream of world domination had gone</a:t>
            </a:r>
          </a:p>
          <a:p>
            <a:r>
              <a:rPr lang="en-US" u="sng" dirty="0" smtClean="0"/>
              <a:t>It was the first significant loss for Germany due to their failure to gain air superiority over the Royal Air Force</a:t>
            </a:r>
          </a:p>
          <a:p>
            <a:r>
              <a:rPr lang="en-US" u="sng" dirty="0" smtClean="0"/>
              <a:t>The Battle of Britain drained German economy because of their constant bombing on Britain</a:t>
            </a:r>
          </a:p>
          <a:p>
            <a:r>
              <a:rPr lang="en-US" dirty="0" smtClean="0"/>
              <a:t>Approximately </a:t>
            </a:r>
            <a:r>
              <a:rPr lang="en-US" dirty="0"/>
              <a:t>35,000 </a:t>
            </a:r>
            <a:r>
              <a:rPr lang="en-US" dirty="0" smtClean="0"/>
              <a:t>tones </a:t>
            </a:r>
            <a:r>
              <a:rPr lang="en-US" dirty="0"/>
              <a:t>of bombs were dropped by the </a:t>
            </a:r>
            <a:r>
              <a:rPr lang="en-US" dirty="0" smtClean="0"/>
              <a:t>Luftwaffe – all resources were wasted, as they lost the battle </a:t>
            </a:r>
          </a:p>
          <a:p>
            <a:endParaRPr lang="en-US" dirty="0"/>
          </a:p>
        </p:txBody>
      </p:sp>
      <p:sp>
        <p:nvSpPr>
          <p:cNvPr id="3" name="Title 2"/>
          <p:cNvSpPr>
            <a:spLocks noGrp="1"/>
          </p:cNvSpPr>
          <p:nvPr>
            <p:ph type="title"/>
          </p:nvPr>
        </p:nvSpPr>
        <p:spPr/>
        <p:txBody>
          <a:bodyPr/>
          <a:lstStyle/>
          <a:p>
            <a:r>
              <a:rPr lang="en-US" dirty="0" smtClean="0"/>
              <a:t>Significance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100"/>
            <a:ext cx="2743200" cy="153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74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fontScale="85000" lnSpcReduction="10000"/>
          </a:bodyPr>
          <a:lstStyle/>
          <a:p>
            <a:r>
              <a:rPr lang="en-CA" dirty="0" smtClean="0"/>
              <a:t>-</a:t>
            </a:r>
            <a:r>
              <a:rPr lang="en-CA" sz="2400" dirty="0" smtClean="0"/>
              <a:t>After conquering most of Europe, Germany looked to </a:t>
            </a:r>
            <a:r>
              <a:rPr lang="en-CA" sz="2400" dirty="0" smtClean="0"/>
              <a:t>Britain </a:t>
            </a:r>
            <a:r>
              <a:rPr lang="en-CA" sz="2400" dirty="0" smtClean="0"/>
              <a:t>as their next conquest.</a:t>
            </a:r>
          </a:p>
          <a:p>
            <a:endParaRPr lang="en-CA" sz="2400" dirty="0"/>
          </a:p>
          <a:p>
            <a:r>
              <a:rPr lang="en-CA" sz="2400" dirty="0" smtClean="0"/>
              <a:t>-</a:t>
            </a:r>
            <a:r>
              <a:rPr lang="en-CA" sz="2400" u="sng" dirty="0" smtClean="0"/>
              <a:t>Because the British navy was so strong, Germany could not invade by sea= air was the battle ground for the Battle of </a:t>
            </a:r>
            <a:r>
              <a:rPr lang="en-CA" sz="2400" u="sng" dirty="0" smtClean="0"/>
              <a:t>Britain</a:t>
            </a:r>
            <a:endParaRPr lang="en-CA" sz="2400" u="sng" dirty="0"/>
          </a:p>
          <a:p>
            <a:endParaRPr lang="en-CA" sz="2400" dirty="0" smtClean="0"/>
          </a:p>
          <a:p>
            <a:r>
              <a:rPr lang="en-CA" sz="2400" u="sng" dirty="0" smtClean="0"/>
              <a:t>-Germans called the Battle of </a:t>
            </a:r>
            <a:r>
              <a:rPr lang="en-CA" sz="2400" u="sng" dirty="0" smtClean="0"/>
              <a:t>Britain </a:t>
            </a:r>
            <a:r>
              <a:rPr lang="en-CA" sz="2400" u="sng" dirty="0" smtClean="0"/>
              <a:t>“Operation Sea Lion”</a:t>
            </a:r>
          </a:p>
          <a:p>
            <a:endParaRPr lang="en-CA" sz="2400" dirty="0" smtClean="0"/>
          </a:p>
          <a:p>
            <a:r>
              <a:rPr lang="en-CA" sz="2400" dirty="0" smtClean="0"/>
              <a:t>-Initially German bombers targeted air </a:t>
            </a:r>
            <a:r>
              <a:rPr lang="en-CA" sz="2400" dirty="0" smtClean="0"/>
              <a:t>fields, navy, </a:t>
            </a:r>
            <a:r>
              <a:rPr lang="en-CA" sz="2400" dirty="0" smtClean="0"/>
              <a:t>and military </a:t>
            </a:r>
            <a:r>
              <a:rPr lang="en-CA" sz="2400" dirty="0" smtClean="0"/>
              <a:t>bases. </a:t>
            </a:r>
            <a:endParaRPr lang="en-CA" sz="2400" dirty="0" smtClean="0"/>
          </a:p>
          <a:p>
            <a:endParaRPr lang="en-CA" sz="2400" dirty="0"/>
          </a:p>
          <a:p>
            <a:r>
              <a:rPr lang="en-CA" sz="2400" dirty="0" smtClean="0"/>
              <a:t>-German Luftwaffe out numbered British Royal Air Force</a:t>
            </a:r>
          </a:p>
          <a:p>
            <a:endParaRPr lang="en-CA" dirty="0" smtClean="0"/>
          </a:p>
        </p:txBody>
      </p:sp>
      <p:sp>
        <p:nvSpPr>
          <p:cNvPr id="4" name="Title 3"/>
          <p:cNvSpPr>
            <a:spLocks noGrp="1"/>
          </p:cNvSpPr>
          <p:nvPr>
            <p:ph type="title"/>
          </p:nvPr>
        </p:nvSpPr>
        <p:spPr/>
        <p:txBody>
          <a:bodyPr/>
          <a:lstStyle/>
          <a:p>
            <a:r>
              <a:rPr lang="en-CA" dirty="0" smtClean="0"/>
              <a:t>Summer </a:t>
            </a:r>
            <a:r>
              <a:rPr lang="en-CA" dirty="0" smtClean="0"/>
              <a:t>1940- Mr. Hoy’s additions</a:t>
            </a:r>
            <a:endParaRPr lang="en-CA" dirty="0"/>
          </a:p>
        </p:txBody>
      </p:sp>
    </p:spTree>
    <p:extLst>
      <p:ext uri="{BB962C8B-B14F-4D97-AF65-F5344CB8AC3E}">
        <p14:creationId xmlns:p14="http://schemas.microsoft.com/office/powerpoint/2010/main" val="335649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endParaRPr lang="en-CA" dirty="0" smtClean="0"/>
          </a:p>
          <a:p>
            <a:r>
              <a:rPr lang="en-CA" dirty="0" smtClean="0"/>
              <a:t>-</a:t>
            </a:r>
            <a:r>
              <a:rPr lang="en-CA" sz="2400" u="sng" dirty="0" smtClean="0"/>
              <a:t>The Blitz: The German bombers hit London for 55 days straight</a:t>
            </a:r>
            <a:r>
              <a:rPr lang="en-CA" sz="2400" dirty="0" smtClean="0"/>
              <a:t>- mistake?</a:t>
            </a:r>
          </a:p>
          <a:p>
            <a:endParaRPr lang="en-CA" sz="2400" dirty="0" smtClean="0"/>
          </a:p>
          <a:p>
            <a:r>
              <a:rPr lang="en-CA" sz="2400" dirty="0" smtClean="0"/>
              <a:t>-British </a:t>
            </a:r>
            <a:r>
              <a:rPr lang="en-CA" sz="2400" dirty="0" smtClean="0"/>
              <a:t>retaliated </a:t>
            </a:r>
            <a:r>
              <a:rPr lang="en-CA" sz="2400" dirty="0" smtClean="0"/>
              <a:t>by </a:t>
            </a:r>
            <a:r>
              <a:rPr lang="en-CA" sz="2400" dirty="0"/>
              <a:t>b</a:t>
            </a:r>
            <a:r>
              <a:rPr lang="en-CA" sz="2400" dirty="0" smtClean="0"/>
              <a:t>ombing Berlin</a:t>
            </a:r>
          </a:p>
          <a:p>
            <a:endParaRPr lang="en-CA" sz="2400" dirty="0"/>
          </a:p>
          <a:p>
            <a:r>
              <a:rPr lang="en-CA" sz="2400" dirty="0" smtClean="0"/>
              <a:t>-</a:t>
            </a:r>
            <a:r>
              <a:rPr lang="en-CA" sz="2400" u="sng" dirty="0" smtClean="0"/>
              <a:t>Germans underestimated the power of radar, giving the Allies a huge advantage</a:t>
            </a:r>
            <a:endParaRPr lang="en-CA" sz="2400" u="sng" dirty="0"/>
          </a:p>
        </p:txBody>
      </p:sp>
      <p:sp>
        <p:nvSpPr>
          <p:cNvPr id="4" name="Title 3"/>
          <p:cNvSpPr>
            <a:spLocks noGrp="1"/>
          </p:cNvSpPr>
          <p:nvPr>
            <p:ph type="title"/>
          </p:nvPr>
        </p:nvSpPr>
        <p:spPr/>
        <p:txBody>
          <a:bodyPr/>
          <a:lstStyle/>
          <a:p>
            <a:r>
              <a:rPr lang="en-CA" dirty="0" smtClean="0"/>
              <a:t>Summer </a:t>
            </a:r>
            <a:r>
              <a:rPr lang="en-CA" dirty="0"/>
              <a:t>1940- Mr. Hoy’s additions</a:t>
            </a:r>
            <a:endParaRPr lang="en-CA" dirty="0"/>
          </a:p>
        </p:txBody>
      </p:sp>
    </p:spTree>
    <p:extLst>
      <p:ext uri="{BB962C8B-B14F-4D97-AF65-F5344CB8AC3E}">
        <p14:creationId xmlns:p14="http://schemas.microsoft.com/office/powerpoint/2010/main" val="186085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3600"/>
            <a:ext cx="7772400" cy="1470025"/>
          </a:xfrm>
        </p:spPr>
        <p:txBody>
          <a:bodyPr/>
          <a:lstStyle/>
          <a:p>
            <a:r>
              <a:rPr lang="en-US" dirty="0" smtClean="0"/>
              <a:t>The  Operation Barbarossa</a:t>
            </a:r>
            <a:endParaRPr lang="en-US" dirty="0"/>
          </a:p>
        </p:txBody>
      </p:sp>
      <p:sp>
        <p:nvSpPr>
          <p:cNvPr id="3" name="Subtitle 2"/>
          <p:cNvSpPr>
            <a:spLocks noGrp="1"/>
          </p:cNvSpPr>
          <p:nvPr>
            <p:ph type="subTitle" idx="1"/>
          </p:nvPr>
        </p:nvSpPr>
        <p:spPr/>
        <p:txBody>
          <a:bodyPr/>
          <a:lstStyle/>
          <a:p>
            <a:r>
              <a:rPr lang="en-US" dirty="0" smtClean="0"/>
              <a:t>By: Carly, Sean and Rob</a:t>
            </a:r>
            <a:endParaRPr lang="en-US" dirty="0"/>
          </a:p>
        </p:txBody>
      </p:sp>
    </p:spTree>
    <p:extLst>
      <p:ext uri="{BB962C8B-B14F-4D97-AF65-F5344CB8AC3E}">
        <p14:creationId xmlns:p14="http://schemas.microsoft.com/office/powerpoint/2010/main" val="3223787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67907"/>
            <a:ext cx="7125113" cy="924475"/>
          </a:xfrm>
        </p:spPr>
        <p:txBody>
          <a:bodyPr/>
          <a:lstStyle/>
          <a:p>
            <a:r>
              <a:rPr lang="en-US" sz="3600" dirty="0" smtClean="0"/>
              <a:t>Objectives for the Germans</a:t>
            </a:r>
            <a:endParaRPr lang="en-US" sz="3600" dirty="0"/>
          </a:p>
        </p:txBody>
      </p:sp>
      <p:sp>
        <p:nvSpPr>
          <p:cNvPr id="3" name="Content Placeholder 2"/>
          <p:cNvSpPr>
            <a:spLocks noGrp="1"/>
          </p:cNvSpPr>
          <p:nvPr>
            <p:ph idx="1"/>
          </p:nvPr>
        </p:nvSpPr>
        <p:spPr>
          <a:xfrm>
            <a:off x="1066800" y="3048000"/>
            <a:ext cx="7125112" cy="4051437"/>
          </a:xfrm>
        </p:spPr>
        <p:txBody>
          <a:bodyPr>
            <a:normAutofit/>
          </a:bodyPr>
          <a:lstStyle/>
          <a:p>
            <a:r>
              <a:rPr lang="en-US" sz="2400" u="sng" dirty="0" smtClean="0"/>
              <a:t>They wanted to </a:t>
            </a:r>
            <a:r>
              <a:rPr lang="en-US" sz="2400" u="sng" dirty="0"/>
              <a:t>g</a:t>
            </a:r>
            <a:r>
              <a:rPr lang="en-US" sz="2400" u="sng" dirty="0" smtClean="0"/>
              <a:t>ain control of the soviet union and their assets</a:t>
            </a:r>
          </a:p>
          <a:p>
            <a:r>
              <a:rPr lang="en-US" sz="2400" dirty="0" smtClean="0"/>
              <a:t>Economic recourses from the Ukraine and southern Russia in the south.</a:t>
            </a:r>
            <a:endParaRPr lang="en-US" sz="2400" dirty="0"/>
          </a:p>
        </p:txBody>
      </p:sp>
      <p:pic>
        <p:nvPicPr>
          <p:cNvPr id="1026" name="Picture 2" descr="http://upload.wikimedia.org/wikipedia/commons/1/1b/Operation_Barbarossa_-_German_lo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371600"/>
            <a:ext cx="3886200" cy="279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71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514600"/>
            <a:ext cx="7125112" cy="4051437"/>
          </a:xfrm>
        </p:spPr>
        <p:txBody>
          <a:bodyPr>
            <a:normAutofit/>
          </a:bodyPr>
          <a:lstStyle/>
          <a:p>
            <a:r>
              <a:rPr lang="en-US" sz="2400" u="sng" dirty="0" smtClean="0"/>
              <a:t>On June 22 1941 Germany attacked Russia with their military troops</a:t>
            </a:r>
          </a:p>
          <a:p>
            <a:r>
              <a:rPr lang="en-US" sz="2400" dirty="0" smtClean="0"/>
              <a:t>Their over all force 4,300 tanks, 4,389 aircraft, 46,000 artillery pieces and 3,767,000 men on the front line</a:t>
            </a:r>
          </a:p>
          <a:p>
            <a:r>
              <a:rPr lang="en-US" sz="2400" dirty="0" smtClean="0"/>
              <a:t>Russia over all force was 2.1 million men on the front line, 15,000-25,000 tanks, 35,000-40,000 aircraft but only 11,357 were combat ready.   </a:t>
            </a:r>
            <a:endParaRPr lang="en-US" sz="2400" dirty="0"/>
          </a:p>
        </p:txBody>
      </p:sp>
      <p:pic>
        <p:nvPicPr>
          <p:cNvPr id="2050" name="Picture 2" descr="http://sickunclesam.files.wordpress.com/2012/06/1-german-soldier-throws-grenade-operation-barbarossa-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0"/>
            <a:ext cx="56388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916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2014</TotalTime>
  <Words>1259</Words>
  <Application>Microsoft Office PowerPoint</Application>
  <PresentationFormat>On-screen Show (4:3)</PresentationFormat>
  <Paragraphs>135</Paragraphs>
  <Slides>28</Slides>
  <Notes>0</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Mylar</vt:lpstr>
      <vt:lpstr>Summer</vt:lpstr>
      <vt:lpstr>Office Theme</vt:lpstr>
      <vt:lpstr>Executive</vt:lpstr>
      <vt:lpstr>Battle of Britain</vt:lpstr>
      <vt:lpstr>General Information</vt:lpstr>
      <vt:lpstr>Canada’s Role</vt:lpstr>
      <vt:lpstr>Significance</vt:lpstr>
      <vt:lpstr>Summer 1940- Mr. Hoy’s additions</vt:lpstr>
      <vt:lpstr>Summer 1940- Mr. Hoy’s additions</vt:lpstr>
      <vt:lpstr>The  Operation Barbarossa</vt:lpstr>
      <vt:lpstr>Objectives for the Germans</vt:lpstr>
      <vt:lpstr>PowerPoint Presentation</vt:lpstr>
      <vt:lpstr>PowerPoint Presentation</vt:lpstr>
      <vt:lpstr>What the significance did the battle play in the outcome of the war?</vt:lpstr>
      <vt:lpstr>Germans invade Russia-           Mr. Hoy’s Additions</vt:lpstr>
      <vt:lpstr>Why it was a bad idea to invade Russia</vt:lpstr>
      <vt:lpstr>PowerPoint Presentation</vt:lpstr>
      <vt:lpstr>PowerPoint Presentation</vt:lpstr>
      <vt:lpstr>PowerPoint Presentation</vt:lpstr>
      <vt:lpstr>PowerPoint Presentation</vt:lpstr>
      <vt:lpstr>Pearl Harbor- Mr. Hoy’s Additions</vt:lpstr>
      <vt:lpstr>Battle of Hong Kong 1941</vt:lpstr>
      <vt:lpstr>Battle of Hong Kong 1941</vt:lpstr>
      <vt:lpstr>Battle of Hong Kong 1941</vt:lpstr>
      <vt:lpstr>Battle of Ortona</vt:lpstr>
      <vt:lpstr>Where did the battle occur?</vt:lpstr>
      <vt:lpstr>What were the major military units involved in this battle?</vt:lpstr>
      <vt:lpstr>What was Canada’s role in the battle?</vt:lpstr>
      <vt:lpstr>What significance did the battle play in the outcome of the war?</vt:lpstr>
      <vt:lpstr>Italy Campaign</vt:lpstr>
      <vt:lpstr>Next Class Preview:       D-Day</vt:lpstr>
    </vt:vector>
  </TitlesOfParts>
  <Company>sd71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Britain</dc:title>
  <dc:creator>Ostapovich Emily</dc:creator>
  <cp:lastModifiedBy>Windows User</cp:lastModifiedBy>
  <cp:revision>37</cp:revision>
  <dcterms:created xsi:type="dcterms:W3CDTF">2013-04-26T20:19:29Z</dcterms:created>
  <dcterms:modified xsi:type="dcterms:W3CDTF">2013-04-29T04:08:37Z</dcterms:modified>
</cp:coreProperties>
</file>