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73" r:id="rId6"/>
    <p:sldId id="274" r:id="rId7"/>
    <p:sldId id="260" r:id="rId8"/>
    <p:sldId id="264" r:id="rId9"/>
    <p:sldId id="263" r:id="rId10"/>
    <p:sldId id="262" r:id="rId11"/>
    <p:sldId id="265" r:id="rId12"/>
    <p:sldId id="266" r:id="rId13"/>
    <p:sldId id="259" r:id="rId14"/>
    <p:sldId id="278" r:id="rId15"/>
    <p:sldId id="279" r:id="rId16"/>
    <p:sldId id="280" r:id="rId17"/>
    <p:sldId id="267" r:id="rId18"/>
    <p:sldId id="268" r:id="rId19"/>
    <p:sldId id="270" r:id="rId20"/>
    <p:sldId id="275" r:id="rId21"/>
    <p:sldId id="276" r:id="rId22"/>
    <p:sldId id="277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8BAE-9355-40A8-A469-46BB19C2BBBE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5/10/2013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0F4B-C174-4244-9853-10C40836B06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428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8BAE-9355-40A8-A469-46BB19C2BBB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0F4B-C174-4244-9853-10C40836B06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281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8BAE-9355-40A8-A469-46BB19C2BBB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0F4B-C174-4244-9853-10C40836B06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8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8BAE-9355-40A8-A469-46BB19C2BBB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0F4B-C174-4244-9853-10C40836B06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60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8BAE-9355-40A8-A469-46BB19C2BBBE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5/10/2013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0F4B-C174-4244-9853-10C40836B06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20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8BAE-9355-40A8-A469-46BB19C2BBB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0F4B-C174-4244-9853-10C40836B06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44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8BAE-9355-40A8-A469-46BB19C2BBB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0F4B-C174-4244-9853-10C40836B06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03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8BAE-9355-40A8-A469-46BB19C2BBB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0F4B-C174-4244-9853-10C40836B06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0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8BAE-9355-40A8-A469-46BB19C2BBB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0F4B-C174-4244-9853-10C40836B06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78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8BAE-9355-40A8-A469-46BB19C2BBB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0F4B-C174-4244-9853-10C40836B06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91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8BAE-9355-40A8-A469-46BB19C2BBB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D50F4B-C174-4244-9853-10C40836B06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02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9B8BAE-9355-40A8-A469-46BB19C2BBB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D50F4B-C174-4244-9853-10C40836B06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0237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-9_FIJpy4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opulationpyramid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Geography Lesson 2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284984"/>
            <a:ext cx="7854696" cy="2880320"/>
          </a:xfrm>
        </p:spPr>
        <p:txBody>
          <a:bodyPr>
            <a:normAutofit/>
          </a:bodyPr>
          <a:lstStyle/>
          <a:p>
            <a:r>
              <a:rPr lang="en-US" dirty="0" smtClean="0"/>
              <a:t>Geography's focus’ </a:t>
            </a:r>
            <a:r>
              <a:rPr lang="en-US" dirty="0"/>
              <a:t>is on the evolving character and organization of the Earth’s surface, the way in which the interaction of physical and human elements creates distinctive places, and the way those places interact </a:t>
            </a:r>
            <a:r>
              <a:rPr lang="en-US" dirty="0" smtClean="0"/>
              <a:t>with, </a:t>
            </a:r>
            <a:r>
              <a:rPr lang="en-US" dirty="0"/>
              <a:t>or influence others in space and over time.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42905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>Question what kinds of things effect the shape and growth of population pyramids?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u="sng" dirty="0" smtClean="0"/>
          </a:p>
          <a:p>
            <a:endParaRPr lang="en-CA" u="sng" dirty="0"/>
          </a:p>
          <a:p>
            <a:endParaRPr lang="en-CA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284984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Write ideas on board and take notes on them. Volunteer?</a:t>
            </a:r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Birth rate, death rate, immigration, emigration, </a:t>
            </a:r>
          </a:p>
          <a:p>
            <a:endParaRPr lang="en-CA" dirty="0"/>
          </a:p>
          <a:p>
            <a:r>
              <a:rPr lang="en-CA" u="sng" dirty="0" smtClean="0"/>
              <a:t>Immigration: people moving into a country</a:t>
            </a:r>
          </a:p>
          <a:p>
            <a:r>
              <a:rPr lang="en-CA" u="sng" dirty="0" smtClean="0"/>
              <a:t>Emigration: people moving out of a country</a:t>
            </a:r>
          </a:p>
          <a:p>
            <a:endParaRPr lang="en-CA" u="sng" dirty="0"/>
          </a:p>
          <a:p>
            <a:r>
              <a:rPr lang="en-CA" u="sng" dirty="0" smtClean="0"/>
              <a:t>Birth rate: number of babies born per 1000 people</a:t>
            </a:r>
          </a:p>
          <a:p>
            <a:r>
              <a:rPr lang="en-CA" u="sng" dirty="0" smtClean="0"/>
              <a:t>Death rate: number of people dying per 1000 people</a:t>
            </a:r>
            <a:endParaRPr lang="en-CA" u="sng" dirty="0"/>
          </a:p>
        </p:txBody>
      </p:sp>
    </p:spTree>
    <p:extLst>
      <p:ext uri="{BB962C8B-B14F-4D97-AF65-F5344CB8AC3E}">
        <p14:creationId xmlns:p14="http://schemas.microsoft.com/office/powerpoint/2010/main" xmlns="" val="186898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Birth Rates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do you think determines or effects a countries birth rate?</a:t>
            </a:r>
          </a:p>
          <a:p>
            <a:pPr>
              <a:buFontTx/>
              <a:buChar char="-"/>
            </a:pPr>
            <a:r>
              <a:rPr lang="en-CA" dirty="0" smtClean="0"/>
              <a:t>Hands please!</a:t>
            </a:r>
          </a:p>
          <a:p>
            <a:pPr>
              <a:buFontTx/>
              <a:buChar char="-"/>
            </a:pPr>
            <a:endParaRPr lang="en-CA" dirty="0"/>
          </a:p>
          <a:p>
            <a:r>
              <a:rPr lang="en-CA" u="sng" dirty="0" smtClean="0"/>
              <a:t>Factors effecting birth rates:</a:t>
            </a:r>
          </a:p>
          <a:p>
            <a:pPr marL="0" indent="0">
              <a:buNone/>
            </a:pPr>
            <a:r>
              <a:rPr lang="en-CA" u="sng" dirty="0" smtClean="0"/>
              <a:t>-Women’s education #1, education, unemployment, access birth control, medical access, culture, values and beliefs.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98912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108" y="8367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>Birth and death rates on population- Demographic transition model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Where would Canada be on this graph? </a:t>
            </a:r>
          </a:p>
          <a:p>
            <a:r>
              <a:rPr lang="en-CA" dirty="0" smtClean="0"/>
              <a:t>Example found pg. 324 of your text book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33158"/>
            <a:ext cx="8544442" cy="382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661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So……. What now?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Now that we know what different models of demographics look like and what causes some populations to expand while others contract, what does this all mean?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55818"/>
            <a:ext cx="259530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209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Current events? (write on board)</a:t>
            </a:r>
          </a:p>
          <a:p>
            <a:endParaRPr lang="en-US" dirty="0" smtClean="0"/>
          </a:p>
          <a:p>
            <a:r>
              <a:rPr lang="en-US" dirty="0" smtClean="0"/>
              <a:t>Review</a:t>
            </a:r>
          </a:p>
          <a:p>
            <a:endParaRPr lang="en-US" dirty="0" smtClean="0"/>
          </a:p>
          <a:p>
            <a:r>
              <a:rPr lang="en-US" dirty="0" smtClean="0"/>
              <a:t>Video finish</a:t>
            </a:r>
          </a:p>
          <a:p>
            <a:endParaRPr lang="en-US" dirty="0" smtClean="0"/>
          </a:p>
          <a:p>
            <a:r>
              <a:rPr lang="en-US" dirty="0" smtClean="0"/>
              <a:t>Lecture</a:t>
            </a:r>
          </a:p>
          <a:p>
            <a:endParaRPr lang="en-US" dirty="0" smtClean="0"/>
          </a:p>
          <a:p>
            <a:r>
              <a:rPr lang="en-US" dirty="0" smtClean="0"/>
              <a:t>Activity</a:t>
            </a:r>
          </a:p>
          <a:p>
            <a:endParaRPr lang="en-US" dirty="0" smtClean="0"/>
          </a:p>
          <a:p>
            <a:r>
              <a:rPr lang="en-US" dirty="0" smtClean="0"/>
              <a:t>X-block reminder- test </a:t>
            </a:r>
            <a:r>
              <a:rPr lang="en-US" dirty="0" smtClean="0">
                <a:sym typeface="Wingdings" pitchFamily="2" charset="2"/>
              </a:rPr>
              <a:t>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pyramids show what?</a:t>
            </a:r>
          </a:p>
          <a:p>
            <a:r>
              <a:rPr lang="en-US" dirty="0" smtClean="0"/>
              <a:t>Age and sex characteristics of a population</a:t>
            </a:r>
          </a:p>
          <a:p>
            <a:endParaRPr lang="en-US" dirty="0" smtClean="0"/>
          </a:p>
          <a:p>
            <a:r>
              <a:rPr lang="en-US" dirty="0" smtClean="0"/>
              <a:t>How would you describe the following countries in terms of pop growth?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44" b="10449"/>
          <a:stretch>
            <a:fillRect/>
          </a:stretch>
        </p:blipFill>
        <p:spPr bwMode="auto">
          <a:xfrm>
            <a:off x="611560" y="4221088"/>
            <a:ext cx="656705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things effect the size/growth of a population?</a:t>
            </a:r>
          </a:p>
          <a:p>
            <a:r>
              <a:rPr lang="en-CA" dirty="0" smtClean="0"/>
              <a:t>Birth rate, death rate, immigration, </a:t>
            </a:r>
            <a:r>
              <a:rPr lang="en-CA" dirty="0" smtClean="0"/>
              <a:t>emigration</a:t>
            </a:r>
          </a:p>
          <a:p>
            <a:endParaRPr lang="en-CA" b="1" dirty="0" smtClean="0"/>
          </a:p>
          <a:p>
            <a:pPr>
              <a:buNone/>
            </a:pPr>
            <a:r>
              <a:rPr lang="en-CA" dirty="0" smtClean="0"/>
              <a:t>In regards to the movie; what challenges do countries with a lot of youth have? Conversely, what challenges do countries with few youth and many elders have?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Dependency ratio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Young (1-14) and old (65+) typically do not work, and therefore depend on the working cohort (15-64) to support them.</a:t>
            </a:r>
          </a:p>
          <a:p>
            <a:endParaRPr lang="en-CA" dirty="0"/>
          </a:p>
          <a:p>
            <a:r>
              <a:rPr lang="en-CA" dirty="0" smtClean="0"/>
              <a:t>If a country has a higher proportion of young or old, this puts strain on the working cohort to provide for the others.</a:t>
            </a:r>
          </a:p>
          <a:p>
            <a:endParaRPr lang="en-CA" dirty="0"/>
          </a:p>
          <a:p>
            <a:r>
              <a:rPr lang="en-CA" dirty="0" smtClean="0"/>
              <a:t>Too old: heavy burden on health care if it exists</a:t>
            </a:r>
          </a:p>
        </p:txBody>
      </p:sp>
    </p:spTree>
    <p:extLst>
      <p:ext uri="{BB962C8B-B14F-4D97-AF65-F5344CB8AC3E}">
        <p14:creationId xmlns:p14="http://schemas.microsoft.com/office/powerpoint/2010/main" xmlns="" val="35658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u="sng" dirty="0"/>
              <a:t>Dependency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/>
              <a:t>Too young: leads to work </a:t>
            </a:r>
            <a:r>
              <a:rPr lang="en-CA" u="sng" dirty="0" smtClean="0"/>
              <a:t>shortages</a:t>
            </a:r>
          </a:p>
          <a:p>
            <a:r>
              <a:rPr lang="en-CA" dirty="0" smtClean="0"/>
              <a:t>Ex: Cambodia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5162178" cy="359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73604"/>
            <a:ext cx="3195907" cy="421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071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u="sng" dirty="0"/>
              <a:t>Dependency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/>
              <a:t>Too old: heavy </a:t>
            </a:r>
            <a:r>
              <a:rPr lang="en-CA" u="sng" dirty="0" smtClean="0"/>
              <a:t>burden </a:t>
            </a:r>
            <a:r>
              <a:rPr lang="en-CA" u="sng" dirty="0"/>
              <a:t>on health care if it </a:t>
            </a:r>
            <a:r>
              <a:rPr lang="en-CA" u="sng" dirty="0" smtClean="0"/>
              <a:t>exists, not </a:t>
            </a:r>
            <a:r>
              <a:rPr lang="en-CA" u="sng" dirty="0" smtClean="0"/>
              <a:t>enough workers </a:t>
            </a:r>
            <a:r>
              <a:rPr lang="en-CA" u="sng" dirty="0" smtClean="0"/>
              <a:t>to care for them.</a:t>
            </a:r>
          </a:p>
          <a:p>
            <a:r>
              <a:rPr lang="en-CA" dirty="0" smtClean="0"/>
              <a:t>Ex: Japan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3810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73587"/>
            <a:ext cx="3977837" cy="260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980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Day’s preview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Current events</a:t>
            </a:r>
          </a:p>
          <a:p>
            <a:endParaRPr lang="en-CA" dirty="0"/>
          </a:p>
          <a:p>
            <a:r>
              <a:rPr lang="en-CA" dirty="0" smtClean="0"/>
              <a:t>Netbook Activity</a:t>
            </a:r>
          </a:p>
          <a:p>
            <a:endParaRPr lang="en-CA" dirty="0"/>
          </a:p>
          <a:p>
            <a:r>
              <a:rPr lang="en-CA" dirty="0" smtClean="0"/>
              <a:t>Lecture</a:t>
            </a:r>
          </a:p>
          <a:p>
            <a:endParaRPr lang="en-CA" dirty="0"/>
          </a:p>
          <a:p>
            <a:r>
              <a:rPr lang="en-CA" dirty="0" smtClean="0"/>
              <a:t>Vanier pop pyramid</a:t>
            </a:r>
          </a:p>
          <a:p>
            <a:endParaRPr lang="en-CA" dirty="0"/>
          </a:p>
          <a:p>
            <a:r>
              <a:rPr lang="en-CA" dirty="0" smtClean="0"/>
              <a:t>Lecture</a:t>
            </a:r>
          </a:p>
          <a:p>
            <a:endParaRPr lang="en-CA" dirty="0"/>
          </a:p>
          <a:p>
            <a:r>
              <a:rPr lang="en-CA" dirty="0" smtClean="0"/>
              <a:t>Video </a:t>
            </a:r>
          </a:p>
          <a:p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44824"/>
            <a:ext cx="5436096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57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Canada’s Pop pyramid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Old data (2001), but you can imagine what this would look like today, 12 years later.</a:t>
            </a:r>
          </a:p>
          <a:p>
            <a:r>
              <a:rPr lang="en-CA" dirty="0" smtClean="0"/>
              <a:t>Notice the bulge around ages 35-55? 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71697"/>
            <a:ext cx="5665671" cy="346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82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Canada’s Pop pyramid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Baby Boomers: a surge in births after WW2 resulted in a large cohort being born between 1945 and 1965</a:t>
            </a:r>
          </a:p>
          <a:p>
            <a:endParaRPr lang="en-CA" dirty="0" smtClean="0"/>
          </a:p>
          <a:p>
            <a:r>
              <a:rPr lang="en-CA" u="sng" dirty="0" smtClean="0"/>
              <a:t>This large cohort has very far reaching effects on the world from elections to pensions and health care.</a:t>
            </a:r>
            <a:endParaRPr lang="en-CA" u="sng" dirty="0"/>
          </a:p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38100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64043"/>
            <a:ext cx="3365360" cy="252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47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Canada’s Pop pyramid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Pop pyramids change, over time.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46023"/>
            <a:ext cx="5688632" cy="370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493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Poverty Cycle Preview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Watch this short clip on rickshaw drivers in Bangladesh.</a:t>
            </a:r>
          </a:p>
          <a:p>
            <a:endParaRPr lang="en-CA" dirty="0"/>
          </a:p>
          <a:p>
            <a:r>
              <a:rPr lang="en-CA" dirty="0" smtClean="0"/>
              <a:t>Take point form notes on what you think the poverty cycle is about.- TICKET OUT THE DOOR</a:t>
            </a:r>
          </a:p>
          <a:p>
            <a:endParaRPr lang="en-CA" dirty="0"/>
          </a:p>
          <a:p>
            <a:r>
              <a:rPr lang="en-CA" dirty="0">
                <a:hlinkClick r:id="rId2"/>
              </a:rPr>
              <a:t>http://www.youtube.com/watch?v=n-9_FIJpy4c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0315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Population pyramids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Use the notebooks- go to </a:t>
            </a:r>
          </a:p>
          <a:p>
            <a:endParaRPr lang="en-CA" dirty="0"/>
          </a:p>
          <a:p>
            <a:r>
              <a:rPr lang="en-US" u="sng" dirty="0">
                <a:hlinkClick r:id="rId2"/>
              </a:rPr>
              <a:t>http://populationpyramid.net</a:t>
            </a:r>
            <a:r>
              <a:rPr lang="en-US" u="sng" dirty="0" smtClean="0">
                <a:hlinkClick r:id="rId2"/>
              </a:rPr>
              <a:t>/</a:t>
            </a:r>
            <a:endParaRPr lang="en-US" u="sng" dirty="0" smtClean="0"/>
          </a:p>
          <a:p>
            <a:endParaRPr lang="en-US" u="sng" dirty="0"/>
          </a:p>
          <a:p>
            <a:r>
              <a:rPr lang="en-US" dirty="0" smtClean="0"/>
              <a:t>Work on questions, if we finish today we will share our findings. If not we’ll pick up on Tuesday after the test on Monday!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86949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Population Pyramids(pop. Pyramid)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Pop. Pyramid: A graph that shows the age and sex structure of a population</a:t>
            </a:r>
          </a:p>
          <a:p>
            <a:endParaRPr lang="en-CA" u="sng" dirty="0"/>
          </a:p>
          <a:p>
            <a:r>
              <a:rPr lang="en-CA" u="sng" dirty="0" smtClean="0"/>
              <a:t>Horizontal bar graphs that display the number of people in a  age category (cohort)</a:t>
            </a:r>
          </a:p>
          <a:p>
            <a:endParaRPr lang="en-CA" u="sng" dirty="0"/>
          </a:p>
          <a:p>
            <a:endParaRPr lang="en-CA" u="sng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25144"/>
            <a:ext cx="2225824" cy="159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86986" y="4725143"/>
            <a:ext cx="2225824" cy="159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5786797" y="4695264"/>
            <a:ext cx="2225824" cy="159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7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Population Pyramids(pop. Pyramid)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X axis is the percentage of the total population</a:t>
            </a:r>
          </a:p>
          <a:p>
            <a:r>
              <a:rPr lang="en-CA" u="sng" dirty="0" smtClean="0"/>
              <a:t>Y axis is the  cohort or age group</a:t>
            </a:r>
          </a:p>
          <a:p>
            <a:r>
              <a:rPr lang="en-CA" u="sng" dirty="0" smtClean="0"/>
              <a:t>Graph on the left side is male population</a:t>
            </a:r>
          </a:p>
          <a:p>
            <a:r>
              <a:rPr lang="en-CA" u="sng" dirty="0" smtClean="0"/>
              <a:t>Graph on the right side is female population </a:t>
            </a:r>
          </a:p>
          <a:p>
            <a:endParaRPr lang="en-CA" u="sng" dirty="0"/>
          </a:p>
          <a:p>
            <a:endParaRPr lang="en-CA" u="sng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25144"/>
            <a:ext cx="2225824" cy="159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86986" y="4725143"/>
            <a:ext cx="2225824" cy="159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5786797" y="4695264"/>
            <a:ext cx="2225824" cy="159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725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Vanier's pop pyramid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66733592"/>
              </p:ext>
            </p:extLst>
          </p:nvPr>
        </p:nvGraphicFramePr>
        <p:xfrm>
          <a:off x="457200" y="1885920"/>
          <a:ext cx="8229600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Age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Total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78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71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72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143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118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128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143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137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150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287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166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154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320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62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121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10</a:t>
                      </a:r>
                      <a:endParaRPr lang="en-CA" dirty="0"/>
                    </a:p>
                  </a:txBody>
                  <a:tcPr/>
                </a:tc>
              </a:tr>
              <a:tr h="316517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596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612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1208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616530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Make a population pyramid for Vanier.          X axis ranges from 0% to 15%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793746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Population Pyramids(pop. Pyramid)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Expanding population: high birth rates and many children</a:t>
            </a:r>
          </a:p>
          <a:p>
            <a:endParaRPr lang="en-CA" u="sng" dirty="0"/>
          </a:p>
          <a:p>
            <a:r>
              <a:rPr lang="en-CA" u="sng" dirty="0" smtClean="0"/>
              <a:t>Typical of developing nations</a:t>
            </a:r>
          </a:p>
          <a:p>
            <a:endParaRPr lang="en-CA" u="sng" dirty="0"/>
          </a:p>
          <a:p>
            <a:pPr marL="0" indent="0">
              <a:buNone/>
            </a:pPr>
            <a:endParaRPr lang="en-CA" u="sng" dirty="0" smtClean="0"/>
          </a:p>
          <a:p>
            <a:endParaRPr lang="en-CA" u="sng" dirty="0"/>
          </a:p>
          <a:p>
            <a:endParaRPr lang="en-CA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21" y="3717032"/>
            <a:ext cx="8930145" cy="240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701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Population Pyramids(pop. Pyramid)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Stable population: Low death rates low birth rates</a:t>
            </a:r>
          </a:p>
          <a:p>
            <a:r>
              <a:rPr lang="en-CA" u="sng" dirty="0" smtClean="0"/>
              <a:t>Typical of developed nations </a:t>
            </a:r>
          </a:p>
          <a:p>
            <a:endParaRPr lang="en-CA" u="sng" dirty="0"/>
          </a:p>
          <a:p>
            <a:pPr marL="0" indent="0">
              <a:buNone/>
            </a:pPr>
            <a:endParaRPr lang="en-CA" u="sng" dirty="0" smtClean="0"/>
          </a:p>
          <a:p>
            <a:endParaRPr lang="en-CA" u="sng" dirty="0"/>
          </a:p>
          <a:p>
            <a:endParaRPr lang="en-CA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71482"/>
            <a:ext cx="7575165" cy="362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69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Population Pyramids(pop. Pyramid)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Contracting population: growth rate below replacement level</a:t>
            </a:r>
          </a:p>
          <a:p>
            <a:r>
              <a:rPr lang="en-CA" u="sng" dirty="0" smtClean="0"/>
              <a:t>Typical of developed nations</a:t>
            </a:r>
          </a:p>
          <a:p>
            <a:endParaRPr lang="en-CA" u="sng" dirty="0"/>
          </a:p>
          <a:p>
            <a:pPr marL="0" indent="0">
              <a:buNone/>
            </a:pPr>
            <a:endParaRPr lang="en-CA" u="sng" dirty="0" smtClean="0"/>
          </a:p>
          <a:p>
            <a:endParaRPr lang="en-CA" u="sng" dirty="0"/>
          </a:p>
          <a:p>
            <a:endParaRPr lang="en-CA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7272808" cy="347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0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</TotalTime>
  <Words>776</Words>
  <Application>Microsoft Office PowerPoint</Application>
  <PresentationFormat>On-screen Show (4:3)</PresentationFormat>
  <Paragraphs>159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Geography Lesson 2</vt:lpstr>
      <vt:lpstr>Day’s preview </vt:lpstr>
      <vt:lpstr>Population pyramids</vt:lpstr>
      <vt:lpstr>Population Pyramids(pop. Pyramid)</vt:lpstr>
      <vt:lpstr>Population Pyramids(pop. Pyramid)</vt:lpstr>
      <vt:lpstr>Vanier's pop pyramid</vt:lpstr>
      <vt:lpstr>Population Pyramids(pop. Pyramid)</vt:lpstr>
      <vt:lpstr>Population Pyramids(pop. Pyramid)</vt:lpstr>
      <vt:lpstr>Population Pyramids(pop. Pyramid)</vt:lpstr>
      <vt:lpstr>Question what kinds of things effect the shape and growth of population pyramids?</vt:lpstr>
      <vt:lpstr>Birth Rates</vt:lpstr>
      <vt:lpstr>Birth and death rates on population- Demographic transition model</vt:lpstr>
      <vt:lpstr>So……. What now?</vt:lpstr>
      <vt:lpstr>Class forecast</vt:lpstr>
      <vt:lpstr>Review</vt:lpstr>
      <vt:lpstr>Review</vt:lpstr>
      <vt:lpstr>Dependency ratio</vt:lpstr>
      <vt:lpstr>Dependency ratio</vt:lpstr>
      <vt:lpstr>Dependency ratio</vt:lpstr>
      <vt:lpstr>Canada’s Pop pyramid</vt:lpstr>
      <vt:lpstr>Canada’s Pop pyramid</vt:lpstr>
      <vt:lpstr>Canada’s Pop pyramid</vt:lpstr>
      <vt:lpstr>Poverty Cycle Preview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SD71</cp:lastModifiedBy>
  <cp:revision>20</cp:revision>
  <dcterms:created xsi:type="dcterms:W3CDTF">2013-05-05T06:02:47Z</dcterms:created>
  <dcterms:modified xsi:type="dcterms:W3CDTF">2013-05-10T15:28:41Z</dcterms:modified>
</cp:coreProperties>
</file>