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8" r:id="rId3"/>
    <p:sldId id="256" r:id="rId4"/>
    <p:sldId id="257" r:id="rId5"/>
    <p:sldId id="283" r:id="rId6"/>
    <p:sldId id="284" r:id="rId7"/>
    <p:sldId id="285" r:id="rId8"/>
    <p:sldId id="287" r:id="rId9"/>
    <p:sldId id="286" r:id="rId10"/>
    <p:sldId id="277" r:id="rId11"/>
    <p:sldId id="274" r:id="rId12"/>
    <p:sldId id="275" r:id="rId13"/>
    <p:sldId id="276" r:id="rId14"/>
    <p:sldId id="278" r:id="rId15"/>
    <p:sldId id="260" r:id="rId16"/>
    <p:sldId id="261" r:id="rId17"/>
    <p:sldId id="262" r:id="rId18"/>
    <p:sldId id="279" r:id="rId19"/>
    <p:sldId id="263" r:id="rId20"/>
    <p:sldId id="264" r:id="rId21"/>
    <p:sldId id="281" r:id="rId22"/>
    <p:sldId id="266" r:id="rId23"/>
    <p:sldId id="265" r:id="rId24"/>
    <p:sldId id="267" r:id="rId25"/>
    <p:sldId id="270" r:id="rId26"/>
    <p:sldId id="271" r:id="rId27"/>
    <p:sldId id="268" r:id="rId28"/>
    <p:sldId id="289" r:id="rId29"/>
    <p:sldId id="269" r:id="rId30"/>
    <p:sldId id="282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AA9D41F-2D82-4A88-B3BC-E0B78E43174A}" type="datetimeFigureOut">
              <a:rPr lang="en-CA" smtClean="0"/>
              <a:t>2013-04-16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B692F5C-A11C-4413-933E-641EB2219EA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eGtfaF2JB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I’M Back!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April 15- May 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1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2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400" dirty="0" smtClean="0"/>
              <a:t>Economic cycle: Expansion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buNone/>
            </a:pPr>
            <a:endParaRPr lang="en-CA" sz="2100" dirty="0" smtClean="0"/>
          </a:p>
          <a:p>
            <a:r>
              <a:rPr lang="en-CA" b="1" dirty="0" smtClean="0"/>
              <a:t>Expansion</a:t>
            </a:r>
            <a:r>
              <a:rPr lang="en-CA" b="1" dirty="0"/>
              <a:t>:</a:t>
            </a:r>
            <a:r>
              <a:rPr lang="en-CA" dirty="0"/>
              <a:t> </a:t>
            </a:r>
            <a:r>
              <a:rPr lang="en-CA" dirty="0" smtClean="0"/>
              <a:t>consumer </a:t>
            </a:r>
            <a:r>
              <a:rPr lang="en-CA" dirty="0"/>
              <a:t>spending is </a:t>
            </a:r>
            <a:endParaRPr lang="en-CA" dirty="0" smtClean="0"/>
          </a:p>
          <a:p>
            <a:pPr indent="0">
              <a:buNone/>
            </a:pPr>
            <a:endParaRPr lang="en-CA" dirty="0"/>
          </a:p>
          <a:p>
            <a:pPr marL="285750" indent="-285750"/>
            <a:r>
              <a:rPr lang="en-CA" dirty="0" smtClean="0"/>
              <a:t>Early interest </a:t>
            </a:r>
            <a:r>
              <a:rPr lang="en-CA" dirty="0"/>
              <a:t>rates </a:t>
            </a:r>
            <a:r>
              <a:rPr lang="en-CA" dirty="0" smtClean="0"/>
              <a:t>are</a:t>
            </a:r>
          </a:p>
          <a:p>
            <a:pPr indent="0">
              <a:buNone/>
            </a:pPr>
            <a:endParaRPr lang="en-CA" dirty="0"/>
          </a:p>
          <a:p>
            <a:pPr marL="285750" indent="-285750"/>
            <a:r>
              <a:rPr lang="en-CA" dirty="0" smtClean="0"/>
              <a:t>As economy grows interest rates </a:t>
            </a:r>
          </a:p>
          <a:p>
            <a:pPr indent="0">
              <a:buNone/>
            </a:pPr>
            <a:endParaRPr lang="en-CA" dirty="0"/>
          </a:p>
          <a:p>
            <a:pPr marL="285750" indent="-285750"/>
            <a:r>
              <a:rPr lang="en-CA" dirty="0" smtClean="0"/>
              <a:t>Stock market</a:t>
            </a:r>
            <a:endParaRPr lang="en-CA" dirty="0"/>
          </a:p>
        </p:txBody>
      </p:sp>
      <p:sp>
        <p:nvSpPr>
          <p:cNvPr id="4" name="Up Arrow 3"/>
          <p:cNvSpPr/>
          <p:nvPr/>
        </p:nvSpPr>
        <p:spPr>
          <a:xfrm>
            <a:off x="4303392" y="2780928"/>
            <a:ext cx="242316" cy="48920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Up Arrow 4"/>
          <p:cNvSpPr/>
          <p:nvPr/>
        </p:nvSpPr>
        <p:spPr>
          <a:xfrm flipV="1">
            <a:off x="3446079" y="3497863"/>
            <a:ext cx="242316" cy="48920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Up Arrow 7"/>
          <p:cNvSpPr/>
          <p:nvPr/>
        </p:nvSpPr>
        <p:spPr>
          <a:xfrm flipH="1">
            <a:off x="4303392" y="4368936"/>
            <a:ext cx="242316" cy="48920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Up Arrow 8"/>
          <p:cNvSpPr/>
          <p:nvPr/>
        </p:nvSpPr>
        <p:spPr>
          <a:xfrm flipH="1">
            <a:off x="2889697" y="4986902"/>
            <a:ext cx="242316" cy="48920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87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prstClr val="black"/>
                </a:solidFill>
              </a:rPr>
              <a:t>Economic cycle: </a:t>
            </a:r>
            <a:r>
              <a:rPr lang="en-CA" sz="2400" dirty="0" smtClean="0">
                <a:solidFill>
                  <a:prstClr val="black"/>
                </a:solidFill>
              </a:rPr>
              <a:t>Peak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en-CA" sz="2100" dirty="0"/>
          </a:p>
          <a:p>
            <a:pPr marL="285750" indent="-285750"/>
            <a:r>
              <a:rPr lang="en-CA" b="1" dirty="0" smtClean="0"/>
              <a:t>Peak</a:t>
            </a:r>
            <a:r>
              <a:rPr lang="en-CA" b="1" dirty="0"/>
              <a:t>:</a:t>
            </a:r>
            <a:r>
              <a:rPr lang="en-CA" dirty="0"/>
              <a:t> </a:t>
            </a:r>
            <a:r>
              <a:rPr lang="en-CA" dirty="0" smtClean="0"/>
              <a:t>businesses </a:t>
            </a:r>
            <a:r>
              <a:rPr lang="en-CA" dirty="0"/>
              <a:t>are </a:t>
            </a:r>
            <a:r>
              <a:rPr lang="en-CA" dirty="0" smtClean="0"/>
              <a:t> </a:t>
            </a:r>
          </a:p>
          <a:p>
            <a:r>
              <a:rPr lang="en-CA" dirty="0" smtClean="0"/>
              <a:t>Interest </a:t>
            </a:r>
            <a:r>
              <a:rPr lang="en-CA" dirty="0"/>
              <a:t>rates are  </a:t>
            </a:r>
            <a:r>
              <a:rPr lang="en-CA" dirty="0" smtClean="0"/>
              <a:t>         because of risk of inflation</a:t>
            </a:r>
          </a:p>
          <a:p>
            <a:r>
              <a:rPr lang="en-CA" dirty="0" smtClean="0"/>
              <a:t>          </a:t>
            </a:r>
            <a:r>
              <a:rPr lang="en-CA" dirty="0"/>
              <a:t>interest rates make =</a:t>
            </a:r>
            <a:r>
              <a:rPr lang="en-CA" dirty="0" smtClean="0"/>
              <a:t>less </a:t>
            </a:r>
            <a:r>
              <a:rPr lang="en-CA" dirty="0"/>
              <a:t>affordable for some consumers</a:t>
            </a:r>
            <a:r>
              <a:rPr lang="en-CA" dirty="0" smtClean="0"/>
              <a:t>.</a:t>
            </a:r>
          </a:p>
          <a:p>
            <a:r>
              <a:rPr lang="en-CA" dirty="0" smtClean="0"/>
              <a:t>Construction jobs </a:t>
            </a:r>
          </a:p>
          <a:p>
            <a:r>
              <a:rPr lang="en-CA" dirty="0" smtClean="0"/>
              <a:t>Stock </a:t>
            </a:r>
            <a:r>
              <a:rPr lang="en-CA" dirty="0"/>
              <a:t>market </a:t>
            </a:r>
          </a:p>
        </p:txBody>
      </p:sp>
      <p:sp>
        <p:nvSpPr>
          <p:cNvPr id="4" name="Up Arrow 3"/>
          <p:cNvSpPr/>
          <p:nvPr/>
        </p:nvSpPr>
        <p:spPr>
          <a:xfrm>
            <a:off x="3747313" y="2895942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Up Arrow 4"/>
          <p:cNvSpPr/>
          <p:nvPr/>
        </p:nvSpPr>
        <p:spPr>
          <a:xfrm>
            <a:off x="3347864" y="3254347"/>
            <a:ext cx="121158" cy="24460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Up Arrow 7"/>
          <p:cNvSpPr/>
          <p:nvPr/>
        </p:nvSpPr>
        <p:spPr>
          <a:xfrm>
            <a:off x="1969221" y="3859413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Up Arrow 8"/>
          <p:cNvSpPr/>
          <p:nvPr/>
        </p:nvSpPr>
        <p:spPr>
          <a:xfrm flipH="1" flipV="1">
            <a:off x="3474895" y="4149080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Up Arrow 9"/>
          <p:cNvSpPr/>
          <p:nvPr/>
        </p:nvSpPr>
        <p:spPr>
          <a:xfrm flipH="1" flipV="1">
            <a:off x="3059832" y="4797152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9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prstClr val="black"/>
                </a:solidFill>
              </a:rPr>
              <a:t>Economic cycle: </a:t>
            </a:r>
            <a:r>
              <a:rPr lang="en-CA" sz="2400" dirty="0" smtClean="0">
                <a:solidFill>
                  <a:prstClr val="black"/>
                </a:solidFill>
              </a:rPr>
              <a:t>recession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CA" sz="2400" b="1" dirty="0" smtClean="0"/>
              <a:t>Recession/depression:</a:t>
            </a:r>
            <a:r>
              <a:rPr lang="en-CA" sz="2400" dirty="0"/>
              <a:t> </a:t>
            </a:r>
            <a:endParaRPr lang="en-CA" sz="2400" dirty="0" smtClean="0"/>
          </a:p>
          <a:p>
            <a:pPr marL="342900" indent="-342900"/>
            <a:r>
              <a:rPr lang="en-CA" sz="2400" dirty="0" smtClean="0"/>
              <a:t>Early </a:t>
            </a:r>
            <a:r>
              <a:rPr lang="en-CA" sz="2400" dirty="0"/>
              <a:t>sales of consumer products </a:t>
            </a:r>
            <a:endParaRPr lang="en-CA" sz="2400" dirty="0" smtClean="0"/>
          </a:p>
          <a:p>
            <a:pPr marL="342900" indent="-342900"/>
            <a:r>
              <a:rPr lang="en-CA" sz="2400" dirty="0" smtClean="0"/>
              <a:t>Manufacturing</a:t>
            </a:r>
          </a:p>
          <a:p>
            <a:pPr marL="342900" indent="-342900"/>
            <a:r>
              <a:rPr lang="en-CA" sz="2400" dirty="0" smtClean="0"/>
              <a:t>Unemployment      and </a:t>
            </a:r>
            <a:r>
              <a:rPr lang="en-CA" sz="2400" dirty="0"/>
              <a:t>personal income </a:t>
            </a:r>
            <a:r>
              <a:rPr lang="en-CA" sz="2400" dirty="0" smtClean="0"/>
              <a:t> </a:t>
            </a:r>
          </a:p>
          <a:p>
            <a:pPr marL="342900" indent="-342900"/>
            <a:r>
              <a:rPr lang="en-CA" sz="2400" dirty="0" smtClean="0"/>
              <a:t>Interest </a:t>
            </a:r>
            <a:r>
              <a:rPr lang="en-CA" sz="2400" dirty="0"/>
              <a:t>rates </a:t>
            </a:r>
            <a:r>
              <a:rPr lang="en-CA" sz="2400" dirty="0" smtClean="0"/>
              <a:t>     then </a:t>
            </a:r>
          </a:p>
          <a:p>
            <a:pPr marL="342900" indent="-342900"/>
            <a:r>
              <a:rPr lang="en-CA" sz="2400" dirty="0" smtClean="0"/>
              <a:t>Most stocks</a:t>
            </a:r>
            <a:endParaRPr lang="en-CA" sz="2100" dirty="0"/>
          </a:p>
        </p:txBody>
      </p:sp>
      <p:sp>
        <p:nvSpPr>
          <p:cNvPr id="4" name="Up Arrow 3"/>
          <p:cNvSpPr/>
          <p:nvPr/>
        </p:nvSpPr>
        <p:spPr>
          <a:xfrm flipV="1">
            <a:off x="5724128" y="2895942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Up Arrow 4"/>
          <p:cNvSpPr/>
          <p:nvPr/>
        </p:nvSpPr>
        <p:spPr>
          <a:xfrm flipH="1" flipV="1">
            <a:off x="3598479" y="3501008"/>
            <a:ext cx="121158" cy="24460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Up Arrow 7"/>
          <p:cNvSpPr/>
          <p:nvPr/>
        </p:nvSpPr>
        <p:spPr>
          <a:xfrm>
            <a:off x="3620828" y="4009378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Up Arrow 8"/>
          <p:cNvSpPr/>
          <p:nvPr/>
        </p:nvSpPr>
        <p:spPr>
          <a:xfrm flipH="1" flipV="1">
            <a:off x="4355976" y="4354723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Up Arrow 9"/>
          <p:cNvSpPr/>
          <p:nvPr/>
        </p:nvSpPr>
        <p:spPr>
          <a:xfrm flipH="1" flipV="1">
            <a:off x="3323293" y="4991461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Up Arrow 10"/>
          <p:cNvSpPr/>
          <p:nvPr/>
        </p:nvSpPr>
        <p:spPr>
          <a:xfrm flipH="1">
            <a:off x="3347864" y="4397996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Up Arrow 11"/>
          <p:cNvSpPr/>
          <p:nvPr/>
        </p:nvSpPr>
        <p:spPr>
          <a:xfrm flipH="1" flipV="1">
            <a:off x="6300192" y="3957337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41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28" y="11247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Stock market: 1925-1955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62" y="1772816"/>
            <a:ext cx="7175240" cy="40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7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great depression: Causes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u="sng" dirty="0" smtClean="0"/>
              <a:t>N.Y. Stock Market crash: 1929</a:t>
            </a:r>
          </a:p>
          <a:p>
            <a:pPr marL="342900" indent="-342900"/>
            <a:r>
              <a:rPr lang="en-CA" dirty="0" smtClean="0"/>
              <a:t>Investors paying 10% on a purchase</a:t>
            </a:r>
          </a:p>
          <a:p>
            <a:pPr marL="342900" indent="-342900"/>
            <a:r>
              <a:rPr lang="en-CA" dirty="0" smtClean="0"/>
              <a:t>Loans were easy to get</a:t>
            </a:r>
          </a:p>
          <a:p>
            <a:pPr marL="342900" indent="-342900"/>
            <a:r>
              <a:rPr lang="en-CA" dirty="0" smtClean="0"/>
              <a:t>Massive sell-offs cause stocks to </a:t>
            </a:r>
          </a:p>
          <a:p>
            <a:pPr indent="0">
              <a:buNone/>
            </a:pPr>
            <a:r>
              <a:rPr lang="en-CA" dirty="0" smtClean="0"/>
              <a:t>plummet 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613670" cy="209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1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great depression: Causes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 startAt="2"/>
            </a:pPr>
            <a:r>
              <a:rPr lang="en-CA" u="sng" dirty="0" smtClean="0"/>
              <a:t>World wheat prices fall</a:t>
            </a:r>
          </a:p>
          <a:p>
            <a:pPr marL="285750" indent="-285750"/>
            <a:r>
              <a:rPr lang="en-CA" u="sng" dirty="0" smtClean="0"/>
              <a:t>Overproduction</a:t>
            </a:r>
          </a:p>
          <a:p>
            <a:pPr marL="285750" indent="-285750"/>
            <a:r>
              <a:rPr lang="en-CA" u="sng" dirty="0" smtClean="0"/>
              <a:t>Countries stopped buying Can. wheat= prairie farmers hit hard</a:t>
            </a:r>
          </a:p>
          <a:p>
            <a:pPr indent="0">
              <a:buNone/>
            </a:pP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02" y="3789040"/>
            <a:ext cx="190265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great depression: Causes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CA" dirty="0" smtClean="0"/>
              <a:t>3. </a:t>
            </a:r>
            <a:r>
              <a:rPr lang="en-CA" b="1" u="sng" dirty="0" smtClean="0"/>
              <a:t>Protectionism</a:t>
            </a:r>
          </a:p>
          <a:p>
            <a:pPr marL="285750" indent="-285750"/>
            <a:r>
              <a:rPr lang="en-CA" u="sng" dirty="0" smtClean="0"/>
              <a:t>Canada increased tariffs to promote growth- but this backfired as other countries put up high tariffs in response therefore nobody could afford to import goods- trade came to a standstill</a:t>
            </a:r>
          </a:p>
          <a:p>
            <a:pPr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14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Discussion piece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112568" cy="41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great depression: Causes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CA" dirty="0" smtClean="0"/>
              <a:t>4</a:t>
            </a:r>
            <a:r>
              <a:rPr lang="en-CA" u="sng" dirty="0" smtClean="0"/>
              <a:t>. German Debts</a:t>
            </a:r>
          </a:p>
          <a:p>
            <a:pPr marL="285750" indent="-285750"/>
            <a:r>
              <a:rPr lang="en-CA" u="sng" dirty="0" smtClean="0"/>
              <a:t>WW1 bills </a:t>
            </a:r>
          </a:p>
          <a:p>
            <a:pPr marL="285750" indent="-285750"/>
            <a:r>
              <a:rPr lang="en-CA" dirty="0" smtClean="0"/>
              <a:t>Germany owed France and GB</a:t>
            </a:r>
          </a:p>
          <a:p>
            <a:pPr marL="285750" indent="-285750"/>
            <a:r>
              <a:rPr lang="en-CA" dirty="0"/>
              <a:t>France and </a:t>
            </a:r>
            <a:r>
              <a:rPr lang="en-CA" dirty="0" smtClean="0"/>
              <a:t>GB owed USA</a:t>
            </a:r>
          </a:p>
          <a:p>
            <a:pPr marL="285750" indent="-285750"/>
            <a:r>
              <a:rPr lang="en-CA" u="sng" dirty="0" smtClean="0"/>
              <a:t>USA demanded payments- Germany couldn’t make them</a:t>
            </a:r>
            <a:endParaRPr lang="en-CA" u="sng" dirty="0"/>
          </a:p>
          <a:p>
            <a:pPr marL="285750" indent="-285750"/>
            <a:endParaRPr lang="en-CA" dirty="0" smtClean="0"/>
          </a:p>
          <a:p>
            <a:pPr marL="285750" indent="-285750"/>
            <a:endParaRPr lang="en-CA" dirty="0" smtClean="0"/>
          </a:p>
          <a:p>
            <a:pPr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48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Day Plan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Current events &amp; sign up sheet</a:t>
            </a:r>
          </a:p>
          <a:p>
            <a:r>
              <a:rPr lang="en-CA" dirty="0" smtClean="0"/>
              <a:t>Activity</a:t>
            </a:r>
          </a:p>
          <a:p>
            <a:r>
              <a:rPr lang="en-CA" dirty="0" smtClean="0"/>
              <a:t>Lecture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8306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/>
              <a:t>The great </a:t>
            </a:r>
            <a:r>
              <a:rPr lang="en-CA" dirty="0" smtClean="0"/>
              <a:t>depression: AKA dirty 30’s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Unemployment in resource sectors caused a lack of demand for  consumer goods (people didn’t have credit cards)</a:t>
            </a:r>
          </a:p>
          <a:p>
            <a:r>
              <a:rPr lang="en-CA" u="sng" dirty="0" smtClean="0"/>
              <a:t>Factories didn’t need to produce so much consumer goods</a:t>
            </a:r>
          </a:p>
          <a:p>
            <a:r>
              <a:rPr lang="en-CA" u="sng" dirty="0" smtClean="0"/>
              <a:t>Factories began lay-off workers, continuing the cycle</a:t>
            </a:r>
          </a:p>
          <a:p>
            <a:r>
              <a:rPr lang="en-CA" u="sng" dirty="0" smtClean="0"/>
              <a:t>1933- 25% unemployment. Today  around 7%</a:t>
            </a:r>
          </a:p>
          <a:p>
            <a:r>
              <a:rPr lang="en-CA" dirty="0" smtClean="0"/>
              <a:t>Look familiar? </a:t>
            </a:r>
          </a:p>
          <a:p>
            <a:pPr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92508"/>
            <a:ext cx="2232248" cy="29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7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prstClr val="black"/>
                </a:solidFill>
              </a:rPr>
              <a:t>Economic cycle: </a:t>
            </a:r>
            <a:r>
              <a:rPr lang="en-CA" sz="2400" dirty="0" smtClean="0">
                <a:solidFill>
                  <a:prstClr val="black"/>
                </a:solidFill>
              </a:rPr>
              <a:t>recession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6872"/>
            <a:ext cx="6400800" cy="3209529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CA" sz="2400" b="1" dirty="0"/>
              <a:t>Recession:</a:t>
            </a:r>
            <a:r>
              <a:rPr lang="en-CA" sz="2400" dirty="0"/>
              <a:t> </a:t>
            </a:r>
            <a:endParaRPr lang="en-CA" sz="2400" dirty="0" smtClean="0"/>
          </a:p>
          <a:p>
            <a:pPr marL="342900" indent="-342900"/>
            <a:r>
              <a:rPr lang="en-CA" sz="2400" dirty="0" smtClean="0"/>
              <a:t>Early </a:t>
            </a:r>
            <a:r>
              <a:rPr lang="en-CA" sz="2400" dirty="0"/>
              <a:t>sales of consumer products </a:t>
            </a:r>
            <a:endParaRPr lang="en-CA" sz="2400" dirty="0" smtClean="0"/>
          </a:p>
          <a:p>
            <a:pPr marL="342900" indent="-342900"/>
            <a:r>
              <a:rPr lang="en-CA" sz="2400" dirty="0" smtClean="0"/>
              <a:t>Manufacturing</a:t>
            </a:r>
          </a:p>
          <a:p>
            <a:pPr marL="342900" indent="-342900"/>
            <a:r>
              <a:rPr lang="en-CA" sz="2400" dirty="0" smtClean="0"/>
              <a:t>Unemployment      and </a:t>
            </a:r>
            <a:r>
              <a:rPr lang="en-CA" sz="2400" dirty="0"/>
              <a:t>personal income </a:t>
            </a:r>
            <a:r>
              <a:rPr lang="en-CA" sz="2400" dirty="0" smtClean="0"/>
              <a:t> </a:t>
            </a:r>
          </a:p>
          <a:p>
            <a:pPr marL="342900" indent="-342900"/>
            <a:r>
              <a:rPr lang="en-CA" sz="2400" dirty="0" smtClean="0"/>
              <a:t>Interest </a:t>
            </a:r>
            <a:r>
              <a:rPr lang="en-CA" sz="2400" dirty="0"/>
              <a:t>rates </a:t>
            </a:r>
            <a:r>
              <a:rPr lang="en-CA" sz="2400" dirty="0" smtClean="0"/>
              <a:t>     then </a:t>
            </a:r>
          </a:p>
          <a:p>
            <a:pPr marL="342900" indent="-342900"/>
            <a:r>
              <a:rPr lang="en-CA" sz="2400" dirty="0" smtClean="0"/>
              <a:t>Most stocks</a:t>
            </a:r>
            <a:endParaRPr lang="en-CA" sz="2100" dirty="0"/>
          </a:p>
        </p:txBody>
      </p:sp>
      <p:sp>
        <p:nvSpPr>
          <p:cNvPr id="4" name="Up Arrow 3"/>
          <p:cNvSpPr/>
          <p:nvPr/>
        </p:nvSpPr>
        <p:spPr>
          <a:xfrm flipV="1">
            <a:off x="5724128" y="2895942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Up Arrow 4"/>
          <p:cNvSpPr/>
          <p:nvPr/>
        </p:nvSpPr>
        <p:spPr>
          <a:xfrm flipH="1" flipV="1">
            <a:off x="3598479" y="3501008"/>
            <a:ext cx="121158" cy="244602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Up Arrow 7"/>
          <p:cNvSpPr/>
          <p:nvPr/>
        </p:nvSpPr>
        <p:spPr>
          <a:xfrm>
            <a:off x="3620828" y="4009378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Up Arrow 8"/>
          <p:cNvSpPr/>
          <p:nvPr/>
        </p:nvSpPr>
        <p:spPr>
          <a:xfrm flipH="1" flipV="1">
            <a:off x="4355976" y="4354723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Up Arrow 9"/>
          <p:cNvSpPr/>
          <p:nvPr/>
        </p:nvSpPr>
        <p:spPr>
          <a:xfrm flipH="1" flipV="1">
            <a:off x="3323293" y="4991461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Up Arrow 10"/>
          <p:cNvSpPr/>
          <p:nvPr/>
        </p:nvSpPr>
        <p:spPr>
          <a:xfrm flipH="1">
            <a:off x="3347864" y="4397996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Up Arrow 11"/>
          <p:cNvSpPr/>
          <p:nvPr/>
        </p:nvSpPr>
        <p:spPr>
          <a:xfrm flipH="1" flipV="1">
            <a:off x="6300192" y="3957337"/>
            <a:ext cx="121158" cy="388618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8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great depression: </a:t>
            </a:r>
            <a:r>
              <a:rPr lang="en-CA" dirty="0" smtClean="0"/>
              <a:t>Hard hit Prairies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52425"/>
            <a:ext cx="6189289" cy="361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7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great depression: </a:t>
            </a:r>
            <a:r>
              <a:rPr lang="en-CA" dirty="0" smtClean="0"/>
              <a:t>Hard hit Prairies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0" y="1988840"/>
            <a:ext cx="7386118" cy="3880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great depression: </a:t>
            </a:r>
            <a:r>
              <a:rPr lang="en-CA" dirty="0" smtClean="0"/>
              <a:t>Hard hit Prairies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 smtClean="0"/>
              <a:t>8 year drought</a:t>
            </a:r>
          </a:p>
          <a:p>
            <a:r>
              <a:rPr lang="en-CA" u="sng" dirty="0" smtClean="0"/>
              <a:t>Intensive farming practices cause winds to rip topsoil away causing dust storms and poor growing conditions</a:t>
            </a:r>
          </a:p>
          <a:p>
            <a:r>
              <a:rPr lang="en-CA" dirty="0" smtClean="0"/>
              <a:t>Dust storms black out the sky, people fear it is the apocalypse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92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Dust storms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3246"/>
            <a:ext cx="4651564" cy="33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Dust storms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2007"/>
            <a:ext cx="9240010" cy="693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0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The great depression</a:t>
            </a:r>
            <a:r>
              <a:rPr lang="en-CA" sz="2800" dirty="0" smtClean="0"/>
              <a:t>: The disadvantaged hit hard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During difficult times men hate those of difference</a:t>
            </a:r>
          </a:p>
          <a:p>
            <a:r>
              <a:rPr lang="en-CA" u="sng" dirty="0" smtClean="0"/>
              <a:t>1</a:t>
            </a:r>
            <a:r>
              <a:rPr lang="en-CA" u="sng" baseline="30000" dirty="0" smtClean="0"/>
              <a:t>st</a:t>
            </a:r>
            <a:r>
              <a:rPr lang="en-CA" u="sng" dirty="0" smtClean="0"/>
              <a:t> Nations: $5 month, and live off the land</a:t>
            </a:r>
          </a:p>
          <a:p>
            <a:r>
              <a:rPr lang="en-CA" u="sng" dirty="0" smtClean="0"/>
              <a:t>Chinese- unemployable, starving no government aid</a:t>
            </a:r>
          </a:p>
          <a:p>
            <a:r>
              <a:rPr lang="en-CA" u="sng" dirty="0" smtClean="0"/>
              <a:t>Immigrants targeted with anti employment – especially Jewish people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41864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troubles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Canada </a:t>
            </a:r>
            <a:r>
              <a:rPr lang="en-CA" smtClean="0"/>
              <a:t>hit especially </a:t>
            </a:r>
            <a:r>
              <a:rPr lang="en-CA" dirty="0" smtClean="0"/>
              <a:t>hard because: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Economy deeply reliant on USA, when their economy crashed, so did ours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Canadian economy mostly exporting of raw resources, as wold production fell, need for Canadian resources fell.- led to lay offs.</a:t>
            </a:r>
          </a:p>
        </p:txBody>
      </p:sp>
    </p:spTree>
    <p:extLst>
      <p:ext uri="{BB962C8B-B14F-4D97-AF65-F5344CB8AC3E}">
        <p14:creationId xmlns:p14="http://schemas.microsoft.com/office/powerpoint/2010/main" val="307088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Critical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/>
              <a:t>Think –Pair – Share</a:t>
            </a:r>
          </a:p>
          <a:p>
            <a:pPr algn="ctr"/>
            <a:r>
              <a:rPr lang="en-CA" sz="3200" dirty="0" smtClean="0"/>
              <a:t>How does the depression of the 1930’s compare to today’s economic situation?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60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THEGREAT DEPRESSION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1929-1939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38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ReCap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were the main causes for the 1930’s economic depression?</a:t>
            </a:r>
          </a:p>
          <a:p>
            <a:r>
              <a:rPr lang="en-CA" dirty="0" smtClean="0"/>
              <a:t>What part of Canada was hit particularly hard?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9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296744" cy="56842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Preview for next class </a:t>
            </a:r>
            <a:r>
              <a:rPr lang="en-CA" dirty="0" err="1" smtClean="0"/>
              <a:t>Bennet</a:t>
            </a:r>
            <a:r>
              <a:rPr lang="en-CA" dirty="0" smtClean="0"/>
              <a:t> buggy….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19" y="1916832"/>
            <a:ext cx="6480720" cy="387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3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GREAT DEPRSESSION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What do YOU know about the great depression (think-2min)</a:t>
            </a:r>
            <a:endParaRPr lang="en-CA" dirty="0"/>
          </a:p>
          <a:p>
            <a:r>
              <a:rPr lang="en-CA" dirty="0" smtClean="0"/>
              <a:t>Talk with your neighbour</a:t>
            </a:r>
            <a:r>
              <a:rPr lang="en-CA" dirty="0"/>
              <a:t> </a:t>
            </a:r>
            <a:r>
              <a:rPr lang="en-CA" dirty="0" smtClean="0"/>
              <a:t>and share ideas. (pair 3min)</a:t>
            </a:r>
          </a:p>
          <a:p>
            <a:r>
              <a:rPr lang="en-CA" dirty="0" smtClean="0"/>
              <a:t>Talk with other pairs at your table to see if anyone has new stuff to add. (share 3min)</a:t>
            </a:r>
          </a:p>
          <a:p>
            <a:r>
              <a:rPr lang="en-CA" dirty="0" smtClean="0"/>
              <a:t>Each table in shares the main points they come up with (7min)</a:t>
            </a:r>
          </a:p>
          <a:p>
            <a:r>
              <a:rPr lang="en-CA" dirty="0" smtClean="0"/>
              <a:t>Class discussion</a:t>
            </a:r>
          </a:p>
          <a:p>
            <a:r>
              <a:rPr lang="en-CA" dirty="0" smtClean="0">
                <a:hlinkClick r:id="rId2"/>
              </a:rPr>
              <a:t>Music</a:t>
            </a:r>
            <a:endParaRPr lang="en-CA" dirty="0" smtClean="0"/>
          </a:p>
          <a:p>
            <a:pPr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5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Lets play the stock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CA" dirty="0"/>
              <a:t>Situation:</a:t>
            </a:r>
          </a:p>
          <a:p>
            <a:r>
              <a:rPr lang="en-CA" dirty="0"/>
              <a:t>You are a farmer in the Canadian </a:t>
            </a:r>
            <a:r>
              <a:rPr lang="en-CA" dirty="0" smtClean="0"/>
              <a:t>prairies circa 1928. </a:t>
            </a:r>
            <a:r>
              <a:rPr lang="en-CA" dirty="0"/>
              <a:t>Last seasons harvest was very successful and you have an extra $500 laying around even after you upgraded your tractor.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93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Lets play the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Your cousin who lives in Toronto has been making some serious money in the stock market over the last 2 years. He tells you he invested $500 two years ago and now that same investment is worth $1500! He gives you a list of companies he has mad a lot of money on lately and he thinks they will keep making a profit. </a:t>
            </a:r>
          </a:p>
        </p:txBody>
      </p:sp>
    </p:spTree>
    <p:extLst>
      <p:ext uri="{BB962C8B-B14F-4D97-AF65-F5344CB8AC3E}">
        <p14:creationId xmlns:p14="http://schemas.microsoft.com/office/powerpoint/2010/main" val="306879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Lets play the stock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You decide to invest your $500 in two of the four following companies (pick 2 companies to invest your money into. You decide how much each company gets):</a:t>
            </a:r>
          </a:p>
          <a:p>
            <a:r>
              <a:rPr lang="en-CA" dirty="0"/>
              <a:t>A.	Mr. </a:t>
            </a:r>
            <a:r>
              <a:rPr lang="en-CA" dirty="0" err="1"/>
              <a:t>Krutzmann’s</a:t>
            </a:r>
            <a:r>
              <a:rPr lang="en-CA" dirty="0"/>
              <a:t> Football Manufacturers</a:t>
            </a:r>
          </a:p>
          <a:p>
            <a:r>
              <a:rPr lang="en-CA" dirty="0"/>
              <a:t>B.	Mr. Hoy’s </a:t>
            </a:r>
            <a:r>
              <a:rPr lang="en-CA" dirty="0" smtClean="0"/>
              <a:t>Washer and Dryer Machine Corp</a:t>
            </a:r>
            <a:r>
              <a:rPr lang="en-CA" dirty="0"/>
              <a:t>.</a:t>
            </a:r>
          </a:p>
          <a:p>
            <a:r>
              <a:rPr lang="en-CA" dirty="0"/>
              <a:t>C.	Mr. Tuckers </a:t>
            </a:r>
            <a:r>
              <a:rPr lang="en-CA" dirty="0" smtClean="0"/>
              <a:t>Fence </a:t>
            </a:r>
            <a:r>
              <a:rPr lang="en-CA" dirty="0"/>
              <a:t>Building Supply Company</a:t>
            </a:r>
          </a:p>
          <a:p>
            <a:r>
              <a:rPr lang="en-CA" dirty="0"/>
              <a:t>D.	Mr. </a:t>
            </a:r>
            <a:r>
              <a:rPr lang="en-CA" dirty="0" err="1" smtClean="0"/>
              <a:t>Angelski’s</a:t>
            </a:r>
            <a:r>
              <a:rPr lang="en-CA" dirty="0" smtClean="0"/>
              <a:t> Student Teacher Handbook </a:t>
            </a:r>
            <a:r>
              <a:rPr lang="en-CA" dirty="0"/>
              <a:t>Company</a:t>
            </a:r>
          </a:p>
          <a:p>
            <a:r>
              <a:rPr lang="en-CA" dirty="0"/>
              <a:t>If you want to withdraw you money from the market there is a $100 fee to do this.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10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But wait- there is more!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CA" b="1" dirty="0"/>
              <a:t>*</a:t>
            </a:r>
            <a:r>
              <a:rPr lang="en-CA" dirty="0"/>
              <a:t>If you want to invest additional money the bank will lend you as much as you want with only 10% down! If you put all your money down for a bank loan, </a:t>
            </a:r>
            <a:r>
              <a:rPr lang="en-CA" dirty="0" smtClean="0"/>
              <a:t>they </a:t>
            </a:r>
            <a:r>
              <a:rPr lang="en-CA" dirty="0"/>
              <a:t>will give you $</a:t>
            </a:r>
            <a:r>
              <a:rPr lang="en-CA" dirty="0" smtClean="0"/>
              <a:t>5000</a:t>
            </a:r>
          </a:p>
          <a:p>
            <a:pPr indent="0">
              <a:buNone/>
            </a:pPr>
            <a:endParaRPr lang="en-CA" dirty="0"/>
          </a:p>
          <a:p>
            <a:pPr indent="0">
              <a:buNone/>
            </a:pPr>
            <a:r>
              <a:rPr lang="en-CA" b="1" dirty="0" smtClean="0"/>
              <a:t>*</a:t>
            </a:r>
            <a:r>
              <a:rPr lang="en-CA" dirty="0" smtClean="0"/>
              <a:t>Raise your hand if you would like a one time loan at 10% from the Royal Bank of Social Studies Teachers?!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65039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CA" dirty="0"/>
              <a:t>Lets play the stock </a:t>
            </a:r>
            <a:r>
              <a:rPr lang="en-CA" dirty="0" smtClean="0"/>
              <a:t>market: Example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200397"/>
              </p:ext>
            </p:extLst>
          </p:nvPr>
        </p:nvGraphicFramePr>
        <p:xfrm>
          <a:off x="971600" y="3212975"/>
          <a:ext cx="7200800" cy="1730487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3600400"/>
              </a:tblGrid>
              <a:tr h="576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Company Name</a:t>
                      </a:r>
                      <a:endParaRPr lang="en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Initial Investment $$</a:t>
                      </a:r>
                      <a:endParaRPr lang="en-C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1. B (Mr. Hoy’s)</a:t>
                      </a:r>
                      <a:endParaRPr lang="en-C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CA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C (Mr. </a:t>
                      </a:r>
                      <a:r>
                        <a:rPr lang="en-CA" sz="2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Tucker’s</a:t>
                      </a:r>
                      <a:r>
                        <a:rPr lang="en-CA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</a:t>
                      </a:r>
                      <a:endParaRPr lang="en-CA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036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907</TotalTime>
  <Words>738</Words>
  <Application>Microsoft Office PowerPoint</Application>
  <PresentationFormat>On-screen Show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Couture</vt:lpstr>
      <vt:lpstr>I’M Back!</vt:lpstr>
      <vt:lpstr>Day Plan</vt:lpstr>
      <vt:lpstr>THEGREAT DEPRESSION</vt:lpstr>
      <vt:lpstr>THE GREAT DEPRSESSION</vt:lpstr>
      <vt:lpstr>Lets play the stock market</vt:lpstr>
      <vt:lpstr>Lets play the stock market</vt:lpstr>
      <vt:lpstr>Lets play the stock market</vt:lpstr>
      <vt:lpstr>But wait- there is more!</vt:lpstr>
      <vt:lpstr>Lets play the stock market: Example</vt:lpstr>
      <vt:lpstr>PowerPoint Presentation</vt:lpstr>
      <vt:lpstr>Economic cycle: Expansion</vt:lpstr>
      <vt:lpstr>Economic cycle: Peak</vt:lpstr>
      <vt:lpstr>Economic cycle: recession</vt:lpstr>
      <vt:lpstr>Stock market: 1925-1955</vt:lpstr>
      <vt:lpstr>The great depression: Causes</vt:lpstr>
      <vt:lpstr>The great depression: Causes</vt:lpstr>
      <vt:lpstr>The great depression: Causes</vt:lpstr>
      <vt:lpstr>Discussion piece</vt:lpstr>
      <vt:lpstr>The great depression: Causes</vt:lpstr>
      <vt:lpstr>The great depression: AKA dirty 30’s</vt:lpstr>
      <vt:lpstr>Economic cycle: recession</vt:lpstr>
      <vt:lpstr>The great depression: Hard hit Prairies</vt:lpstr>
      <vt:lpstr>The great depression: Hard hit Prairies</vt:lpstr>
      <vt:lpstr>The great depression: Hard hit Prairies</vt:lpstr>
      <vt:lpstr>Dust storms</vt:lpstr>
      <vt:lpstr>Dust storms</vt:lpstr>
      <vt:lpstr>The great depression: The disadvantaged hit hard</vt:lpstr>
      <vt:lpstr>Canadian troubles</vt:lpstr>
      <vt:lpstr>Critical question</vt:lpstr>
      <vt:lpstr>ReCap</vt:lpstr>
      <vt:lpstr>Preview for next class Bennet buggy….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I’M Back!</dc:title>
  <dc:creator>Windows User</dc:creator>
  <cp:lastModifiedBy>Windows User</cp:lastModifiedBy>
  <cp:revision>32</cp:revision>
  <dcterms:created xsi:type="dcterms:W3CDTF">2013-04-11T22:01:02Z</dcterms:created>
  <dcterms:modified xsi:type="dcterms:W3CDTF">2013-04-17T05:12:13Z</dcterms:modified>
</cp:coreProperties>
</file>