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744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82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23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09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185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39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205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86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3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2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5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94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92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2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59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54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82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85E22D-3A93-4EEC-8344-0568CA210927}" type="datetimeFigureOut">
              <a:rPr lang="en-CA" smtClean="0"/>
              <a:t>2018-01-28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D52ADF-EF44-4B1F-892F-3DAC390BDD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45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ngyGHHeS1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krqKt48Hc" TargetMode="External"/><Relationship Id="rId2" Type="http://schemas.openxmlformats.org/officeDocument/2006/relationships/hyperlink" Target="https://www.youtube.com/watch?v=TV65Wl3i-d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p0tp3pD7w7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lHnG_sC4om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Earth Science 8/9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systems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876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4 spheres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4952" y="1094077"/>
            <a:ext cx="5106026" cy="3424107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Lithosphere: </a:t>
            </a:r>
            <a:r>
              <a:rPr lang="en-CA" dirty="0" smtClean="0">
                <a:solidFill>
                  <a:srgbClr val="FF0000"/>
                </a:solidFill>
              </a:rPr>
              <a:t>The ridged outer layer of the earths surface</a:t>
            </a:r>
            <a:endParaRPr lang="en-CA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012781" y="2366963"/>
            <a:ext cx="3424237" cy="3424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" y="2720362"/>
            <a:ext cx="6004016" cy="39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4 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Hydrosphere: </a:t>
            </a:r>
            <a:r>
              <a:rPr lang="en-CA" dirty="0" smtClean="0">
                <a:solidFill>
                  <a:srgbClr val="FF0000"/>
                </a:solidFill>
              </a:rPr>
              <a:t>all water on the planet</a:t>
            </a:r>
          </a:p>
          <a:p>
            <a:r>
              <a:rPr lang="en-CA" dirty="0" smtClean="0"/>
              <a:t>Liquid, solid, and vapor are all the states of the hydrosphere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4694"/>
            <a:ext cx="4405312" cy="1643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4079145"/>
            <a:ext cx="5133975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130" y="4079145"/>
            <a:ext cx="3405052" cy="25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20" y="0"/>
            <a:ext cx="10364451" cy="1596177"/>
          </a:xfrm>
        </p:spPr>
        <p:txBody>
          <a:bodyPr/>
          <a:lstStyle/>
          <a:p>
            <a:r>
              <a:rPr lang="en-CA" dirty="0"/>
              <a:t>The 4 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96177"/>
            <a:ext cx="3975681" cy="5107577"/>
          </a:xfrm>
        </p:spPr>
        <p:txBody>
          <a:bodyPr>
            <a:normAutofit/>
          </a:bodyPr>
          <a:lstStyle/>
          <a:p>
            <a:r>
              <a:rPr lang="en-CA" dirty="0"/>
              <a:t>Atmosphere: The gasses that surround the earth. They are held in place by gravity.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u="sng" dirty="0" smtClean="0"/>
              <a:t>Composed of: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Nitrogen 78%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Oxygen 21%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Argon 1%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246" y="1288494"/>
            <a:ext cx="8283754" cy="55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4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20" y="0"/>
            <a:ext cx="10364451" cy="1596177"/>
          </a:xfrm>
        </p:spPr>
        <p:txBody>
          <a:bodyPr/>
          <a:lstStyle/>
          <a:p>
            <a:r>
              <a:rPr lang="en-CA" dirty="0"/>
              <a:t>The 4 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96177"/>
            <a:ext cx="3975681" cy="5107577"/>
          </a:xfrm>
        </p:spPr>
        <p:txBody>
          <a:bodyPr>
            <a:normAutofit/>
          </a:bodyPr>
          <a:lstStyle/>
          <a:p>
            <a:r>
              <a:rPr lang="en-CA" dirty="0" smtClean="0"/>
              <a:t>The make up of the lithosphere, atmosphere, and hydrosphere are all </a:t>
            </a:r>
            <a:r>
              <a:rPr lang="en-CA" dirty="0" smtClean="0">
                <a:solidFill>
                  <a:srgbClr val="FF0000"/>
                </a:solidFill>
              </a:rPr>
              <a:t>abiotic factors </a:t>
            </a:r>
            <a:r>
              <a:rPr lang="en-CA" dirty="0" smtClean="0"/>
              <a:t>(air, water, rock)</a:t>
            </a:r>
          </a:p>
          <a:p>
            <a:endParaRPr lang="en-CA" dirty="0"/>
          </a:p>
          <a:p>
            <a:r>
              <a:rPr lang="en-CA" dirty="0" smtClean="0"/>
              <a:t>When the right conditions of these factors merge, life can exist. We call this area of the planet the </a:t>
            </a:r>
            <a:r>
              <a:rPr lang="en-CA" dirty="0" smtClean="0">
                <a:solidFill>
                  <a:srgbClr val="FF0000"/>
                </a:solidFill>
              </a:rPr>
              <a:t>biosphere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445" y="1358536"/>
            <a:ext cx="7663543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8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20" y="0"/>
            <a:ext cx="10364451" cy="1596177"/>
          </a:xfrm>
        </p:spPr>
        <p:txBody>
          <a:bodyPr/>
          <a:lstStyle/>
          <a:p>
            <a:r>
              <a:rPr lang="en-CA" dirty="0"/>
              <a:t>The 4 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96177"/>
            <a:ext cx="3975681" cy="5107577"/>
          </a:xfrm>
        </p:spPr>
        <p:txBody>
          <a:bodyPr>
            <a:normAutofit/>
          </a:bodyPr>
          <a:lstStyle/>
          <a:p>
            <a:r>
              <a:rPr lang="en-CA" dirty="0" smtClean="0"/>
              <a:t>Biosphere: </a:t>
            </a:r>
            <a:r>
              <a:rPr lang="en-CA" dirty="0" smtClean="0">
                <a:solidFill>
                  <a:srgbClr val="FF0000"/>
                </a:solidFill>
              </a:rPr>
              <a:t>encompasses all living organisms on earth.</a:t>
            </a:r>
          </a:p>
          <a:p>
            <a:endParaRPr lang="en-CA" dirty="0"/>
          </a:p>
          <a:p>
            <a:r>
              <a:rPr lang="en-CA" dirty="0" smtClean="0">
                <a:solidFill>
                  <a:srgbClr val="FF0000"/>
                </a:solidFill>
              </a:rPr>
              <a:t>Biotic factors</a:t>
            </a:r>
            <a:r>
              <a:rPr lang="en-CA" dirty="0" smtClean="0"/>
              <a:t>: any living thing in an ecosystem.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701" y="1596177"/>
            <a:ext cx="6286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1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On a sheet of paper write down what you think “sustainability” is.</a:t>
            </a:r>
          </a:p>
          <a:p>
            <a:endParaRPr lang="en-CA" dirty="0"/>
          </a:p>
          <a:p>
            <a:r>
              <a:rPr lang="en-CA" dirty="0" smtClean="0"/>
              <a:t>Turn to your neighbor, compare definitions. 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Get into groups of 6. construct a group definition.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5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Sustainability: </a:t>
            </a:r>
            <a:r>
              <a:rPr lang="en-CA" dirty="0">
                <a:solidFill>
                  <a:srgbClr val="FF0000"/>
                </a:solidFill>
              </a:rPr>
              <a:t>meeting the needs of the present without compromising the ability of future generations to meet their own needs</a:t>
            </a:r>
            <a:r>
              <a:rPr lang="en-CA" dirty="0" smtClean="0">
                <a:solidFill>
                  <a:srgbClr val="FF0000"/>
                </a:solidFill>
              </a:rPr>
              <a:t>.</a:t>
            </a:r>
          </a:p>
          <a:p>
            <a:pPr lvl="7"/>
            <a:endParaRPr lang="en-CA" dirty="0"/>
          </a:p>
          <a:p>
            <a:pPr lvl="7"/>
            <a:r>
              <a:rPr lang="en-CA" dirty="0" smtClean="0"/>
              <a:t>What are our needs today?</a:t>
            </a:r>
          </a:p>
          <a:p>
            <a:pPr marL="3200400" lvl="7" indent="0">
              <a:buNone/>
            </a:pPr>
            <a:endParaRPr lang="en-CA" dirty="0" smtClean="0"/>
          </a:p>
          <a:p>
            <a:pPr lvl="7"/>
            <a:r>
              <a:rPr lang="en-CA" dirty="0" smtClean="0"/>
              <a:t>What will our needs be in 100 years?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304904"/>
            <a:ext cx="3187337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lenses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5" y="1792327"/>
            <a:ext cx="5106026" cy="3424107"/>
          </a:xfrm>
        </p:spPr>
        <p:txBody>
          <a:bodyPr/>
          <a:lstStyle/>
          <a:p>
            <a:r>
              <a:rPr lang="en-CA" dirty="0" smtClean="0"/>
              <a:t>When looking at issues in this unit we will look at them through 3 lenses.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Looking at a topic through a certain “lens” lets us analyse the issue from different perspectives or points of view.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47975"/>
          <a:stretch/>
        </p:blipFill>
        <p:spPr>
          <a:xfrm>
            <a:off x="7014754" y="2367092"/>
            <a:ext cx="2656114" cy="29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lenses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1. </a:t>
            </a:r>
            <a:r>
              <a:rPr lang="en-CA" dirty="0" smtClean="0"/>
              <a:t>Economic lens: </a:t>
            </a:r>
            <a:r>
              <a:rPr lang="en-CA" dirty="0" smtClean="0">
                <a:solidFill>
                  <a:srgbClr val="FF0000"/>
                </a:solidFill>
              </a:rPr>
              <a:t>How will the activity affect the economy?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CA" dirty="0"/>
          </a:p>
          <a:p>
            <a:r>
              <a:rPr lang="en-CA" dirty="0" smtClean="0"/>
              <a:t>Example: </a:t>
            </a:r>
            <a:r>
              <a:rPr lang="en-CA" dirty="0"/>
              <a:t> </a:t>
            </a:r>
            <a:r>
              <a:rPr lang="en-CA" dirty="0" smtClean="0"/>
              <a:t>A </a:t>
            </a:r>
            <a:r>
              <a:rPr lang="en-CA" dirty="0" smtClean="0"/>
              <a:t>Tree (through the lens of “economy”): </a:t>
            </a:r>
            <a:r>
              <a:rPr lang="en-CA" dirty="0" smtClean="0"/>
              <a:t>this tree is worth </a:t>
            </a:r>
            <a:r>
              <a:rPr lang="en-CA" dirty="0" smtClean="0"/>
              <a:t>$20,000 </a:t>
            </a:r>
            <a:r>
              <a:rPr lang="en-CA" dirty="0" smtClean="0"/>
              <a:t>if we cut it, turn it into lumber, and sell it.  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www.youtube.com/watch?v=ZngyGHHeS1g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47975"/>
          <a:stretch/>
        </p:blipFill>
        <p:spPr>
          <a:xfrm>
            <a:off x="7014754" y="2367092"/>
            <a:ext cx="2656114" cy="297150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956662" y="2495006"/>
            <a:ext cx="1058092" cy="499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634" y="2367092"/>
            <a:ext cx="2246812" cy="29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lenses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82059" y="1833690"/>
            <a:ext cx="5106026" cy="4490908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chemeClr val="bg2"/>
                </a:solidFill>
              </a:rPr>
              <a:t>1. Economic lens: How will the activity affect the economy?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2. Society: </a:t>
            </a:r>
            <a:r>
              <a:rPr lang="en-CA" dirty="0" smtClean="0">
                <a:solidFill>
                  <a:srgbClr val="FF0000"/>
                </a:solidFill>
              </a:rPr>
              <a:t>How will the activity affect the culture </a:t>
            </a:r>
            <a:r>
              <a:rPr lang="en-CA" dirty="0" smtClean="0">
                <a:solidFill>
                  <a:srgbClr val="FF0000"/>
                </a:solidFill>
              </a:rPr>
              <a:t>amongst the people of that area? 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/>
              <a:t>Ex: A tree might be sacred to some people. Or walking through the woods might be a hobby for others</a:t>
            </a:r>
            <a:endParaRPr lang="en-CA" dirty="0" smtClean="0"/>
          </a:p>
          <a:p>
            <a:r>
              <a:rPr lang="en-CA" dirty="0" err="1" smtClean="0">
                <a:hlinkClick r:id="rId2"/>
              </a:rPr>
              <a:t>Loggersports</a:t>
            </a:r>
            <a:r>
              <a:rPr lang="en-CA" dirty="0" smtClean="0"/>
              <a:t> </a:t>
            </a:r>
          </a:p>
          <a:p>
            <a:r>
              <a:rPr lang="en-CA" dirty="0" smtClean="0">
                <a:hlinkClick r:id="rId3"/>
              </a:rPr>
              <a:t>Aboriginal </a:t>
            </a:r>
            <a:r>
              <a:rPr lang="en-CA" dirty="0" err="1" smtClean="0">
                <a:hlinkClick r:id="rId3"/>
              </a:rPr>
              <a:t>tek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Hiking</a:t>
            </a: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5"/>
          <a:srcRect l="47975"/>
          <a:stretch/>
        </p:blipFill>
        <p:spPr>
          <a:xfrm>
            <a:off x="7014754" y="2367092"/>
            <a:ext cx="2656114" cy="297150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26240">
            <a:off x="5935425" y="3478852"/>
            <a:ext cx="1058092" cy="499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023" y="2367092"/>
            <a:ext cx="224961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lenses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4" y="1737360"/>
            <a:ext cx="5106026" cy="512064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2"/>
                </a:solidFill>
              </a:rPr>
              <a:t>1. Economy: all human actions that take place in order to produce money and wealth.</a:t>
            </a:r>
            <a:endParaRPr lang="en-CA" dirty="0">
              <a:solidFill>
                <a:schemeClr val="bg2"/>
              </a:solidFill>
            </a:endParaRPr>
          </a:p>
          <a:p>
            <a:r>
              <a:rPr lang="en-CA" dirty="0">
                <a:solidFill>
                  <a:schemeClr val="bg2"/>
                </a:solidFill>
              </a:rPr>
              <a:t>2. Society: How will the activity affect the culture amongst the people of that area? </a:t>
            </a:r>
          </a:p>
          <a:p>
            <a:r>
              <a:rPr lang="en-CA" dirty="0" smtClean="0"/>
              <a:t>3 </a:t>
            </a:r>
            <a:r>
              <a:rPr lang="en-CA" dirty="0" smtClean="0"/>
              <a:t>environmental: </a:t>
            </a:r>
            <a:r>
              <a:rPr lang="en-CA" dirty="0" smtClean="0">
                <a:solidFill>
                  <a:srgbClr val="FF0000"/>
                </a:solidFill>
              </a:rPr>
              <a:t>How does </a:t>
            </a:r>
            <a:r>
              <a:rPr lang="en-CA" dirty="0" smtClean="0">
                <a:solidFill>
                  <a:srgbClr val="FF0000"/>
                </a:solidFill>
              </a:rPr>
              <a:t>the activity affect the environment?</a:t>
            </a:r>
          </a:p>
          <a:p>
            <a:r>
              <a:rPr lang="en-CA" dirty="0" smtClean="0"/>
              <a:t>Ex: a tree is habitat for many animals</a:t>
            </a:r>
            <a:endParaRPr lang="en-CA" dirty="0" smtClean="0"/>
          </a:p>
          <a:p>
            <a:r>
              <a:rPr lang="en-CA" dirty="0" smtClean="0">
                <a:hlinkClick r:id="rId2"/>
              </a:rPr>
              <a:t>Conservation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47975"/>
          <a:stretch/>
        </p:blipFill>
        <p:spPr>
          <a:xfrm>
            <a:off x="7014754" y="2367092"/>
            <a:ext cx="2656114" cy="297150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956662" y="4456610"/>
            <a:ext cx="1058092" cy="499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023" y="2367092"/>
            <a:ext cx="224961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Looking through the lens’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60453893"/>
              </p:ext>
            </p:extLst>
          </p:nvPr>
        </p:nvGraphicFramePr>
        <p:xfrm>
          <a:off x="3422469" y="3135086"/>
          <a:ext cx="208280" cy="444137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842501735"/>
                    </a:ext>
                  </a:extLst>
                </a:gridCol>
              </a:tblGrid>
              <a:tr h="444137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39500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7718864"/>
              </p:ext>
            </p:extLst>
          </p:nvPr>
        </p:nvGraphicFramePr>
        <p:xfrm>
          <a:off x="914400" y="2366963"/>
          <a:ext cx="10959736" cy="355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934">
                  <a:extLst>
                    <a:ext uri="{9D8B030D-6E8A-4147-A177-3AD203B41FA5}">
                      <a16:colId xmlns:a16="http://schemas.microsoft.com/office/drawing/2014/main" val="2644609061"/>
                    </a:ext>
                  </a:extLst>
                </a:gridCol>
                <a:gridCol w="2739934">
                  <a:extLst>
                    <a:ext uri="{9D8B030D-6E8A-4147-A177-3AD203B41FA5}">
                      <a16:colId xmlns:a16="http://schemas.microsoft.com/office/drawing/2014/main" val="879264910"/>
                    </a:ext>
                  </a:extLst>
                </a:gridCol>
                <a:gridCol w="2739934">
                  <a:extLst>
                    <a:ext uri="{9D8B030D-6E8A-4147-A177-3AD203B41FA5}">
                      <a16:colId xmlns:a16="http://schemas.microsoft.com/office/drawing/2014/main" val="3038761820"/>
                    </a:ext>
                  </a:extLst>
                </a:gridCol>
                <a:gridCol w="2739934">
                  <a:extLst>
                    <a:ext uri="{9D8B030D-6E8A-4147-A177-3AD203B41FA5}">
                      <a16:colId xmlns:a16="http://schemas.microsoft.com/office/drawing/2014/main" val="2909242531"/>
                    </a:ext>
                  </a:extLst>
                </a:gridCol>
              </a:tblGrid>
              <a:tr h="117479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Economic Lens</a:t>
                      </a:r>
                    </a:p>
                    <a:p>
                      <a:pPr algn="ctr"/>
                      <a:r>
                        <a:rPr lang="en-CA" dirty="0" smtClean="0"/>
                        <a:t>-how will it impact the economy?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Cultural Lens</a:t>
                      </a:r>
                    </a:p>
                    <a:p>
                      <a:pPr algn="ctr"/>
                      <a:r>
                        <a:rPr lang="en-CA" dirty="0" smtClean="0"/>
                        <a:t>-how will it impact people locally and/or internationally?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Environmental</a:t>
                      </a:r>
                      <a:r>
                        <a:rPr lang="en-CA" baseline="0" dirty="0" smtClean="0"/>
                        <a:t> Lens</a:t>
                      </a:r>
                    </a:p>
                    <a:p>
                      <a:pPr algn="ctr"/>
                      <a:r>
                        <a:rPr lang="en-CA" baseline="0" dirty="0" smtClean="0"/>
                        <a:t>-how will it impact the environment?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46834"/>
                  </a:ext>
                </a:extLst>
              </a:tr>
              <a:tr h="1174795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Tree/logging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Jobs for</a:t>
                      </a:r>
                      <a:r>
                        <a:rPr lang="en-CA" baseline="0" dirty="0" smtClean="0"/>
                        <a:t> surveyors, loggers, truck drivers, mechanics, mills, home building supply stores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08657"/>
                  </a:ext>
                </a:extLst>
              </a:tr>
              <a:tr h="1174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Salmon/fishing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913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4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4 spheres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Lithosphere</a:t>
            </a:r>
            <a:endParaRPr lang="en-CA" dirty="0" smtClean="0"/>
          </a:p>
          <a:p>
            <a:r>
              <a:rPr lang="en-CA" dirty="0" smtClean="0"/>
              <a:t>Hydrosphere</a:t>
            </a:r>
          </a:p>
          <a:p>
            <a:r>
              <a:rPr lang="en-CA" dirty="0" smtClean="0"/>
              <a:t>Atmosphere</a:t>
            </a:r>
          </a:p>
          <a:p>
            <a:r>
              <a:rPr lang="en-CA" dirty="0" smtClean="0"/>
              <a:t>Biosphere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03965" y="1962080"/>
            <a:ext cx="5519788" cy="414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2591</TotalTime>
  <Words>487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Earth Science 8/9</vt:lpstr>
      <vt:lpstr>Sustainability</vt:lpstr>
      <vt:lpstr>Sustainability</vt:lpstr>
      <vt:lpstr>3 lenses</vt:lpstr>
      <vt:lpstr>3 lenses</vt:lpstr>
      <vt:lpstr>3 lenses</vt:lpstr>
      <vt:lpstr>3 lenses</vt:lpstr>
      <vt:lpstr>Looking through the lens’</vt:lpstr>
      <vt:lpstr>The 4 spheres</vt:lpstr>
      <vt:lpstr>The 4 spheres</vt:lpstr>
      <vt:lpstr>The 4 spheres</vt:lpstr>
      <vt:lpstr>The 4 spheres</vt:lpstr>
      <vt:lpstr>The 4 spheres</vt:lpstr>
      <vt:lpstr>The 4 spheres</vt:lpstr>
    </vt:vector>
  </TitlesOfParts>
  <Company>SD71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8/9</dc:title>
  <dc:creator>Jeffery Hoy</dc:creator>
  <cp:lastModifiedBy>Jeffery Hoy</cp:lastModifiedBy>
  <cp:revision>19</cp:revision>
  <dcterms:created xsi:type="dcterms:W3CDTF">2018-01-25T15:35:19Z</dcterms:created>
  <dcterms:modified xsi:type="dcterms:W3CDTF">2018-01-30T06:14:15Z</dcterms:modified>
</cp:coreProperties>
</file>