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261" r:id="rId5"/>
    <p:sldId id="262" r:id="rId6"/>
    <p:sldId id="264" r:id="rId7"/>
    <p:sldId id="269" r:id="rId8"/>
    <p:sldId id="270" r:id="rId9"/>
    <p:sldId id="260" r:id="rId10"/>
    <p:sldId id="267" r:id="rId11"/>
    <p:sldId id="258" r:id="rId12"/>
    <p:sldId id="265" r:id="rId13"/>
    <p:sldId id="266" r:id="rId14"/>
    <p:sldId id="271" r:id="rId15"/>
    <p:sldId id="273" r:id="rId16"/>
    <p:sldId id="274" r:id="rId17"/>
    <p:sldId id="275" r:id="rId18"/>
    <p:sldId id="276" r:id="rId19"/>
    <p:sldId id="278" r:id="rId20"/>
    <p:sldId id="280" r:id="rId21"/>
    <p:sldId id="279" r:id="rId22"/>
    <p:sldId id="281" r:id="rId23"/>
    <p:sldId id="282" r:id="rId24"/>
    <p:sldId id="283" r:id="rId25"/>
    <p:sldId id="284" r:id="rId26"/>
    <p:sldId id="287" r:id="rId27"/>
    <p:sldId id="286" r:id="rId28"/>
    <p:sldId id="288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75" d="100"/>
          <a:sy n="75" d="100"/>
        </p:scale>
        <p:origin x="-122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09A96-C726-43EA-A0B2-D32AF75464C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422D5-082A-468C-B190-C3609AAE88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4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173AE-AD9F-48B0-A653-24907C4248F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B975C-65C9-458E-BBB9-8685D91FB739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B975C-65C9-458E-BBB9-8685D91FB73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173AE-AD9F-48B0-A653-24907C4248F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173AE-AD9F-48B0-A653-24907C4248F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7AD73-8E84-4542-A7BB-4FF2DD82EEF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7AD73-8E84-4542-A7BB-4FF2DD82EEF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EA7D7-051D-4375-B706-4DB9B51974C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046F1-2446-4510-9CA6-A5085C22819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046F1-2446-4510-9CA6-A5085C22819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B975C-65C9-458E-BBB9-8685D91FB73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2291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038600"/>
            <a:ext cx="42291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334000" y="6553200"/>
            <a:ext cx="3733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4527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0" y="6553200"/>
            <a:ext cx="3733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(c) McGraw Hill Ryerson 2007</a:t>
            </a:r>
            <a:endParaRPr lang="en-US" altLang="en-US" sz="1400" i="0"/>
          </a:p>
        </p:txBody>
      </p:sp>
    </p:spTree>
    <p:extLst>
      <p:ext uri="{BB962C8B-B14F-4D97-AF65-F5344CB8AC3E}">
        <p14:creationId xmlns:p14="http://schemas.microsoft.com/office/powerpoint/2010/main" val="143393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88A47C-A45E-4FAE-A3A0-80431351C8A2}" type="datetimeFigureOut">
              <a:rPr lang="en-CA" smtClean="0"/>
              <a:t>2015-01-23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2DB2BC-0E30-4847-82CB-60C37B0090A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Unit 3</a:t>
            </a:r>
            <a:br>
              <a:rPr lang="en-CA" dirty="0" smtClean="0"/>
            </a:br>
            <a:r>
              <a:rPr lang="en-CA" dirty="0" smtClean="0"/>
              <a:t>Ch. 8- Motion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err="1"/>
              <a:t>mo·tion</a:t>
            </a:r>
            <a:r>
              <a:rPr lang="en-CA" dirty="0"/>
              <a:t>/ˈ</a:t>
            </a:r>
            <a:r>
              <a:rPr lang="en-CA" dirty="0" err="1"/>
              <a:t>mōSH</a:t>
            </a:r>
            <a:r>
              <a:rPr lang="en-CA" dirty="0"/>
              <a:t>(ə)n/</a:t>
            </a:r>
          </a:p>
          <a:p>
            <a:r>
              <a:rPr lang="en-CA" dirty="0" smtClean="0"/>
              <a:t>Noun</a:t>
            </a:r>
          </a:p>
          <a:p>
            <a:endParaRPr lang="en-CA" dirty="0"/>
          </a:p>
          <a:p>
            <a:r>
              <a:rPr lang="en-CA" dirty="0" smtClean="0"/>
              <a:t>the </a:t>
            </a:r>
            <a:r>
              <a:rPr lang="en-CA" dirty="0"/>
              <a:t>action or process of moving or being moved.</a:t>
            </a:r>
          </a:p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8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Motion Definitions</a:t>
            </a:r>
            <a:endParaRPr lang="en-C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119257"/>
            <a:ext cx="7272808" cy="2245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What is the </a:t>
            </a:r>
            <a:r>
              <a:rPr lang="en-US" altLang="en-US" b="1" dirty="0" smtClean="0"/>
              <a:t>displacement </a:t>
            </a:r>
            <a:r>
              <a:rPr lang="en-US" altLang="en-US" dirty="0" smtClean="0"/>
              <a:t>of a runner who runs 1 lap on a track?</a:t>
            </a:r>
          </a:p>
          <a:p>
            <a:pPr marL="0" indent="0">
              <a:buNone/>
            </a:pPr>
            <a:r>
              <a:rPr lang="en-US" altLang="en-US" dirty="0" smtClean="0"/>
              <a:t>Hint: </a:t>
            </a:r>
            <a:r>
              <a:rPr lang="en-US" altLang="en-US" dirty="0"/>
              <a:t>Displacement describes how much an object’s position has changed.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491543"/>
              </p:ext>
            </p:extLst>
          </p:nvPr>
        </p:nvGraphicFramePr>
        <p:xfrm>
          <a:off x="1547664" y="4149080"/>
          <a:ext cx="15382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672840" imgH="266400" progId="Equation.3">
                  <p:embed/>
                </p:oleObj>
              </mc:Choice>
              <mc:Fallback>
                <p:oleObj name="Equation" r:id="rId3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149080"/>
                        <a:ext cx="1538288" cy="60801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3724577" cy="24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1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 friends: Scalar and Vector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029108"/>
              </p:ext>
            </p:extLst>
          </p:nvPr>
        </p:nvGraphicFramePr>
        <p:xfrm>
          <a:off x="1187624" y="1916832"/>
          <a:ext cx="6472064" cy="2744748"/>
        </p:xfrm>
        <a:graphic>
          <a:graphicData uri="http://schemas.openxmlformats.org/drawingml/2006/table">
            <a:tbl>
              <a:tblPr firstRow="1" firstCol="1" bandRow="1"/>
              <a:tblGrid>
                <a:gridCol w="1215974"/>
                <a:gridCol w="2506939"/>
                <a:gridCol w="2749151"/>
              </a:tblGrid>
              <a:tr h="35724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55" marR="64955" marT="34282" marB="342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Description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55" marR="64955" marT="34282" marB="342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CA" sz="1600" b="1">
                          <a:effectLst/>
                          <a:latin typeface="Candara"/>
                          <a:ea typeface="Calibri"/>
                          <a:cs typeface="Times New Roman"/>
                        </a:rPr>
                        <a:t>Example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55" marR="64955" marT="34282" marB="342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53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Impact"/>
                          <a:ea typeface="Calibri"/>
                          <a:cs typeface="Times New Roman"/>
                        </a:rPr>
                        <a:t>Scalar 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Impact"/>
                          <a:ea typeface="Calibri"/>
                          <a:cs typeface="Times New Roman"/>
                        </a:rPr>
                        <a:t>Quantity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Impact"/>
                          <a:ea typeface="Calibri"/>
                          <a:cs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55" marR="64955" marT="34282" marB="342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CA" sz="160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Describes Magnitude only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55" marR="64955" marT="34282" marB="342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A bag of gold</a:t>
                      </a:r>
                      <a:r>
                        <a:rPr lang="en-CA" sz="1600" baseline="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 lies 20m from here</a:t>
                      </a:r>
                      <a:r>
                        <a:rPr lang="en-CA" sz="16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55" marR="64955" marT="34282" marB="342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53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Impact"/>
                          <a:ea typeface="Calibri"/>
                          <a:cs typeface="Times New Roman"/>
                        </a:rPr>
                        <a:t>Vector 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Impact"/>
                          <a:ea typeface="Calibri"/>
                          <a:cs typeface="Times New Roman"/>
                        </a:rPr>
                        <a:t>Quantity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Impact"/>
                          <a:ea typeface="Calibri"/>
                          <a:cs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55" marR="64955" marT="34282" marB="342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CA" sz="160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Describes Magnitude AND</a:t>
                      </a:r>
                      <a:r>
                        <a:rPr lang="en-CA" sz="1600" baseline="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 direction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55" marR="64955" marT="34282" marB="342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CA" sz="160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A bag of gold lies</a:t>
                      </a:r>
                      <a:r>
                        <a:rPr lang="en-CA" sz="1600" baseline="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 20m North West of here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55" marR="64955" marT="34282" marB="342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1880" y="472514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Scalar’s directions= S</a:t>
            </a:r>
          </a:p>
          <a:p>
            <a:endParaRPr lang="en-CA" dirty="0"/>
          </a:p>
          <a:p>
            <a:r>
              <a:rPr lang="en-CA" dirty="0" smtClean="0"/>
              <a:t>Vector's directions= V</a:t>
            </a: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1883799" cy="14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1478058" cy="14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Check: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6831861" cy="4094269"/>
          </a:xfrm>
        </p:spPr>
        <p:txBody>
          <a:bodyPr>
            <a:normAutofit/>
          </a:bodyPr>
          <a:lstStyle/>
          <a:p>
            <a:r>
              <a:rPr lang="en-CA" dirty="0" smtClean="0"/>
              <a:t>What is the quantity that describes the length of a path between two points or locations?</a:t>
            </a:r>
          </a:p>
          <a:p>
            <a:pPr marL="0" indent="0">
              <a:buNone/>
            </a:pPr>
            <a:r>
              <a:rPr lang="en-CA" dirty="0" smtClean="0"/>
              <a:t>Answer: Distance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What is the quantity that describes a specific point relative to a reference point?</a:t>
            </a:r>
          </a:p>
          <a:p>
            <a:pPr marL="0" indent="0">
              <a:buNone/>
            </a:pPr>
            <a:r>
              <a:rPr lang="en-CA" dirty="0" smtClean="0"/>
              <a:t>Answer: Position</a:t>
            </a:r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45098"/>
            <a:ext cx="2510128" cy="167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5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Check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the term used for the difference between the final and initial time? </a:t>
            </a:r>
          </a:p>
          <a:p>
            <a:pPr marL="0" indent="0">
              <a:buNone/>
            </a:pPr>
            <a:r>
              <a:rPr lang="en-CA" dirty="0" smtClean="0"/>
              <a:t>Answer: Time interval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2719189" cy="27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4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Now that we know a little about motion, time, position; what other concept of motion are we missing?  (hint: think vector)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1142"/>
            <a:ext cx="1649524" cy="19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458898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Direction!!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80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(c) McGraw Hill Ryerson 2007</a:t>
            </a:r>
            <a:endParaRPr lang="en-US" altLang="en-US" sz="1400" i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274" y="473075"/>
            <a:ext cx="8915400" cy="1066800"/>
          </a:xfrm>
        </p:spPr>
        <p:txBody>
          <a:bodyPr/>
          <a:lstStyle/>
          <a:p>
            <a:r>
              <a:rPr lang="en-US" altLang="en-US" dirty="0"/>
              <a:t>Watch for Signs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39000" y="6237288"/>
            <a:ext cx="1654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D5613"/>
                </a:solidFill>
              </a:rPr>
              <a:t> See page 349</a:t>
            </a:r>
            <a:endParaRPr lang="en-US" alt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871663" y="2324100"/>
            <a:ext cx="5113337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961258" y="2362199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sz="2000" dirty="0"/>
              <a:t>Common sign conventions</a:t>
            </a: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812800" y="1539874"/>
            <a:ext cx="891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latin typeface="Arial Narrow" pitchFamily="1" charset="0"/>
              </a:rPr>
              <a:t>When using </a:t>
            </a:r>
            <a:r>
              <a:rPr lang="en-US" altLang="en-US" b="1" u="sng" dirty="0">
                <a:latin typeface="Arial Narrow" pitchFamily="1" charset="0"/>
              </a:rPr>
              <a:t>vector</a:t>
            </a:r>
            <a:r>
              <a:rPr lang="en-US" altLang="en-US" b="1" dirty="0">
                <a:latin typeface="Arial Narrow" pitchFamily="1" charset="0"/>
              </a:rPr>
              <a:t> quantities, opposite directions are given opposite signs.</a:t>
            </a:r>
          </a:p>
        </p:txBody>
      </p:sp>
      <p:pic>
        <p:nvPicPr>
          <p:cNvPr id="64534" name="Picture 22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42418"/>
            <a:ext cx="4419600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(c) McGraw Hill Ryerson 2007</a:t>
            </a:r>
            <a:endParaRPr lang="en-US" altLang="en-US" sz="1400" i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274" y="473075"/>
            <a:ext cx="8915400" cy="1066800"/>
          </a:xfrm>
        </p:spPr>
        <p:txBody>
          <a:bodyPr/>
          <a:lstStyle/>
          <a:p>
            <a:r>
              <a:rPr lang="en-US" altLang="en-US" dirty="0"/>
              <a:t>Watch for Signs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39000" y="6237288"/>
            <a:ext cx="1654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D5613"/>
                </a:solidFill>
              </a:rPr>
              <a:t> See page 349</a:t>
            </a:r>
            <a:endParaRPr lang="en-US" alt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906463" y="3543300"/>
            <a:ext cx="5113337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1619672" y="362267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sz="2000" dirty="0"/>
              <a:t>Common sign conventions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5724525" y="3500438"/>
            <a:ext cx="297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 sz="1800"/>
              <a:t>Between 0 s and 15 s the person’s displacement is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6218237" y="4532312"/>
            <a:ext cx="20415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sz="1600" dirty="0"/>
              <a:t>= 10 m [W] – 5 m [E]</a:t>
            </a:r>
          </a:p>
          <a:p>
            <a:r>
              <a:rPr lang="en-CA" altLang="en-US" sz="1600" dirty="0"/>
              <a:t>= -10 m – 5 m</a:t>
            </a:r>
          </a:p>
          <a:p>
            <a:r>
              <a:rPr lang="en-CA" altLang="en-US" sz="1600" dirty="0"/>
              <a:t>= -15 m</a:t>
            </a:r>
          </a:p>
          <a:p>
            <a:r>
              <a:rPr lang="en-CA" altLang="en-US" sz="1600" dirty="0"/>
              <a:t>= 15 m [W]</a:t>
            </a:r>
          </a:p>
        </p:txBody>
      </p:sp>
      <p:graphicFrame>
        <p:nvGraphicFramePr>
          <p:cNvPr id="64529" name="Object 17"/>
          <p:cNvGraphicFramePr>
            <a:graphicFrameLocks noChangeAspect="1"/>
          </p:cNvGraphicFramePr>
          <p:nvPr/>
        </p:nvGraphicFramePr>
        <p:xfrm>
          <a:off x="6499225" y="4125913"/>
          <a:ext cx="13716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4" imgW="800100" imgH="241300" progId="Equation.3">
                  <p:embed/>
                </p:oleObj>
              </mc:Choice>
              <mc:Fallback>
                <p:oleObj name="Equation" r:id="rId4" imgW="800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4125913"/>
                        <a:ext cx="13716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31" name="Picture 19" descr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060576"/>
            <a:ext cx="7410450" cy="14525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812800" y="1539874"/>
            <a:ext cx="891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latin typeface="Arial Narrow" pitchFamily="1" charset="0"/>
              </a:rPr>
              <a:t>When using vector quantities, opposite directions are given opposite signs.</a:t>
            </a:r>
          </a:p>
        </p:txBody>
      </p:sp>
      <p:pic>
        <p:nvPicPr>
          <p:cNvPr id="64534" name="Picture 22" descr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52" y="4178301"/>
            <a:ext cx="4419600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graph</a:t>
            </a:r>
            <a:endParaRPr lang="en-CA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9" y="2119313"/>
            <a:ext cx="36036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42" y="1844824"/>
            <a:ext cx="74263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860032" y="4437112"/>
            <a:ext cx="3044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 sz="1600" dirty="0">
                <a:solidFill>
                  <a:schemeClr val="tx2"/>
                </a:solidFill>
              </a:rPr>
              <a:t>What </a:t>
            </a:r>
            <a:r>
              <a:rPr lang="en-CA" altLang="en-US" sz="1600" u="sng" dirty="0">
                <a:solidFill>
                  <a:schemeClr val="tx2"/>
                </a:solidFill>
              </a:rPr>
              <a:t>distance</a:t>
            </a:r>
            <a:r>
              <a:rPr lang="en-CA" altLang="en-US" sz="1600" dirty="0">
                <a:solidFill>
                  <a:schemeClr val="tx2"/>
                </a:solidFill>
              </a:rPr>
              <a:t> did the person walk in this same time interval</a:t>
            </a:r>
            <a:r>
              <a:rPr lang="en-CA" altLang="en-US" sz="1600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CA" altLang="en-US" sz="1600" dirty="0" smtClean="0">
                <a:solidFill>
                  <a:schemeClr val="tx2"/>
                </a:solidFill>
              </a:rPr>
              <a:t>0-15 sec</a:t>
            </a:r>
            <a:endParaRPr lang="en-CA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 of Lecture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your own words, on a piece of paper, tell me the difference between </a:t>
            </a:r>
            <a:r>
              <a:rPr lang="en-CA" b="1" dirty="0" smtClean="0"/>
              <a:t>displacement </a:t>
            </a:r>
            <a:r>
              <a:rPr lang="en-CA" dirty="0" smtClean="0"/>
              <a:t> and </a:t>
            </a:r>
            <a:r>
              <a:rPr lang="en-CA" b="1" dirty="0" smtClean="0"/>
              <a:t>distance.</a:t>
            </a:r>
          </a:p>
          <a:p>
            <a:endParaRPr lang="en-CA" b="1" dirty="0"/>
          </a:p>
          <a:p>
            <a:r>
              <a:rPr lang="en-CA" dirty="0" smtClean="0"/>
              <a:t>Work on pages 2-3 of your work book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22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674" y="548680"/>
            <a:ext cx="7315200" cy="1066800"/>
          </a:xfrm>
        </p:spPr>
        <p:txBody>
          <a:bodyPr/>
          <a:lstStyle/>
          <a:p>
            <a:r>
              <a:rPr lang="en-US" altLang="en-US" dirty="0"/>
              <a:t>Uniform Motion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988" y="1412776"/>
            <a:ext cx="7671444" cy="1944688"/>
          </a:xfrm>
        </p:spPr>
        <p:txBody>
          <a:bodyPr/>
          <a:lstStyle/>
          <a:p>
            <a:r>
              <a:rPr lang="en-US" altLang="en-US" dirty="0"/>
              <a:t>Objects in uniform motion travel equal displacements in equal time intervals.</a:t>
            </a:r>
          </a:p>
          <a:p>
            <a:r>
              <a:rPr lang="en-US" altLang="en-US" dirty="0"/>
              <a:t>Objects in uniform motion do not speed up, slow down, or change direction.</a:t>
            </a:r>
          </a:p>
          <a:p>
            <a:pPr>
              <a:buFont typeface="Times" pitchFamily="1" charset="0"/>
              <a:buNone/>
            </a:pPr>
            <a:endParaRPr lang="en-US" altLang="en-US" dirty="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391400" y="6165850"/>
            <a:ext cx="1474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D5613"/>
                </a:solidFill>
              </a:rPr>
              <a:t> See page 350</a:t>
            </a:r>
            <a:endParaRPr lang="en-US" alt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108447" y="5042794"/>
            <a:ext cx="6356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 sz="2000" dirty="0">
                <a:solidFill>
                  <a:schemeClr val="tx2"/>
                </a:solidFill>
              </a:rPr>
              <a:t>The position of the ball in this photo is shown at equal time intervals. How would you determine if this motion is uniform motion?</a:t>
            </a:r>
          </a:p>
        </p:txBody>
      </p:sp>
      <p:pic>
        <p:nvPicPr>
          <p:cNvPr id="66569" name="Picture 9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6850062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 pairs: Describe the motion of this soccer ball before and after it is kicked</a:t>
            </a:r>
            <a:endParaRPr lang="en-CA" sz="2800" dirty="0"/>
          </a:p>
        </p:txBody>
      </p:sp>
      <p:pic>
        <p:nvPicPr>
          <p:cNvPr id="4" name="Content Placeholder 3" descr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14" y="2119313"/>
            <a:ext cx="4072934" cy="3603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066800"/>
          </a:xfrm>
        </p:spPr>
        <p:txBody>
          <a:bodyPr/>
          <a:lstStyle/>
          <a:p>
            <a:r>
              <a:rPr lang="en-US" altLang="en-US" dirty="0"/>
              <a:t>Graphing Uniform Motion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49376"/>
            <a:ext cx="5976937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Motion of an object can be analyzed by drawing a position-time graph</a:t>
            </a:r>
            <a:r>
              <a:rPr lang="en-US" alt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position-time graph plots </a:t>
            </a:r>
            <a:r>
              <a:rPr lang="en-US" altLang="en-US" b="1" u="sng" dirty="0"/>
              <a:t>position</a:t>
            </a:r>
            <a:r>
              <a:rPr lang="en-US" altLang="en-US" dirty="0"/>
              <a:t> data on the </a:t>
            </a:r>
            <a:r>
              <a:rPr lang="en-US" altLang="en-US" b="1" dirty="0"/>
              <a:t>vertical axis (</a:t>
            </a:r>
            <a:r>
              <a:rPr lang="en-US" altLang="en-US" b="1" i="1" dirty="0"/>
              <a:t>y</a:t>
            </a:r>
            <a:r>
              <a:rPr lang="en-US" altLang="en-US" b="1" dirty="0"/>
              <a:t> axis)</a:t>
            </a:r>
            <a:r>
              <a:rPr lang="en-US" altLang="en-US" dirty="0"/>
              <a:t> and </a:t>
            </a:r>
            <a:r>
              <a:rPr lang="en-US" altLang="en-US" u="sng" dirty="0"/>
              <a:t>time</a:t>
            </a:r>
            <a:r>
              <a:rPr lang="en-US" altLang="en-US" dirty="0"/>
              <a:t> data on the </a:t>
            </a:r>
            <a:r>
              <a:rPr lang="en-US" altLang="en-US" u="sng" dirty="0" smtClean="0"/>
              <a:t>horizontal axis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/>
              <a:t>axis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164388" y="6237288"/>
            <a:ext cx="170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D5613"/>
                </a:solidFill>
              </a:rPr>
              <a:t> See page 351</a:t>
            </a:r>
            <a:endParaRPr lang="en-US" altLang="en-US"/>
          </a:p>
        </p:txBody>
      </p:sp>
      <p:pic>
        <p:nvPicPr>
          <p:cNvPr id="68617" name="Picture 9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23110"/>
            <a:ext cx="2892425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066800"/>
          </a:xfrm>
        </p:spPr>
        <p:txBody>
          <a:bodyPr/>
          <a:lstStyle/>
          <a:p>
            <a:r>
              <a:rPr lang="en-US" altLang="en-US" dirty="0"/>
              <a:t>Graphing Uniform Motion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56768"/>
            <a:ext cx="7777236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dirty="0"/>
              <a:t>best-fit line is a smooth curve or straight line that most closely fits the general shape outlined by the points</a:t>
            </a:r>
            <a:r>
              <a:rPr lang="en-US" altLang="en-US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Uniform motion is represented by a straight line on a position-time graph.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straight line passes through all the plotted points.</a:t>
            </a:r>
          </a:p>
          <a:p>
            <a:pPr>
              <a:lnSpc>
                <a:spcPct val="90000"/>
              </a:lnSpc>
              <a:buFont typeface="Times" pitchFamily="1" charset="0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164388" y="6237288"/>
            <a:ext cx="170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D5613"/>
                </a:solidFill>
              </a:rPr>
              <a:t> See page 351</a:t>
            </a:r>
            <a:endParaRPr lang="en-US" altLang="en-US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148933" y="3941763"/>
            <a:ext cx="24320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 sz="1600" dirty="0">
                <a:solidFill>
                  <a:schemeClr val="tx2"/>
                </a:solidFill>
              </a:rPr>
              <a:t>A straight line passing through the plotted data indicates uniform motion.</a:t>
            </a:r>
          </a:p>
        </p:txBody>
      </p:sp>
      <p:pic>
        <p:nvPicPr>
          <p:cNvPr id="68617" name="Picture 9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80" y="3633788"/>
            <a:ext cx="2892425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Graphing motion</a:t>
            </a:r>
            <a:endParaRPr lang="en-CA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94" y="2316163"/>
            <a:ext cx="46767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66124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Is this Uniform or ununiformed motion?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86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Graphing motion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66124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Is this Uniform or ununiformed motion?</a:t>
            </a:r>
            <a:endParaRPr lang="en-CA" sz="2400" dirty="0"/>
          </a:p>
        </p:txBody>
      </p:sp>
      <p:pic>
        <p:nvPicPr>
          <p:cNvPr id="15362" name="Picture 2" descr="http://images.tutorvista.com/content/motion/distance-time-graph-non-unifo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98" y="1793036"/>
            <a:ext cx="3526780" cy="39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Graphing motion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66124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Is this Uniform or ununiformed motion?</a:t>
            </a:r>
            <a:endParaRPr lang="en-CA" sz="2400" dirty="0"/>
          </a:p>
        </p:txBody>
      </p:sp>
      <p:pic>
        <p:nvPicPr>
          <p:cNvPr id="23554" name="Picture 2" descr="http://blog.wolframalpha.com/data/uploads/2011/06/relationship-between-cartesian-and-polar-plo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88" y="1894333"/>
            <a:ext cx="3810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Graphing motion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482600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Is this Uniform or ununiformed motion?</a:t>
            </a:r>
          </a:p>
          <a:p>
            <a:endParaRPr lang="en-CA" sz="2400" dirty="0"/>
          </a:p>
          <a:p>
            <a:r>
              <a:rPr lang="en-CA" sz="2400" dirty="0" smtClean="0"/>
              <a:t>What is happening to this object as time increases?</a:t>
            </a:r>
            <a:endParaRPr lang="en-CA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72"/>
          <a:stretch/>
        </p:blipFill>
        <p:spPr bwMode="auto">
          <a:xfrm>
            <a:off x="2267744" y="2157413"/>
            <a:ext cx="4248471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7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768" y="404664"/>
            <a:ext cx="7315200" cy="1066800"/>
          </a:xfrm>
        </p:spPr>
        <p:txBody>
          <a:bodyPr/>
          <a:lstStyle/>
          <a:p>
            <a:r>
              <a:rPr lang="en-US" altLang="en-US" dirty="0"/>
              <a:t>Slope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3568" y="1500188"/>
            <a:ext cx="6553200" cy="4824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The slope of a graph refers to whether a line is horizontal or goes up or down at an angle.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Positive slope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Slants up to the right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Indicates motion in the direction of the positive </a:t>
            </a:r>
            <a:r>
              <a:rPr lang="en-US" altLang="en-US" i="1" dirty="0"/>
              <a:t>y</a:t>
            </a:r>
            <a:r>
              <a:rPr lang="en-US" altLang="en-US" dirty="0"/>
              <a:t> axis</a:t>
            </a:r>
          </a:p>
          <a:p>
            <a:pPr lvl="1">
              <a:lnSpc>
                <a:spcPct val="90000"/>
              </a:lnSpc>
              <a:buFont typeface="Wingdings" pitchFamily="1" charset="2"/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u="sng" dirty="0" smtClean="0"/>
              <a:t>Learning check: </a:t>
            </a:r>
            <a:r>
              <a:rPr lang="en-US" altLang="en-US" dirty="0" smtClean="0"/>
              <a:t>give me an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example of on object that would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have this type of graph/slope</a:t>
            </a:r>
            <a:endParaRPr lang="en-US" altLang="en-US" dirty="0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D5613"/>
                </a:solidFill>
              </a:rPr>
              <a:t> See pages 353 - 354</a:t>
            </a:r>
            <a:endParaRPr lang="en-US" altLang="en-US"/>
          </a:p>
        </p:txBody>
      </p:sp>
      <p:pic>
        <p:nvPicPr>
          <p:cNvPr id="50198" name="Picture 22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60750"/>
            <a:ext cx="2880320" cy="262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768" y="404664"/>
            <a:ext cx="7315200" cy="1066800"/>
          </a:xfrm>
        </p:spPr>
        <p:txBody>
          <a:bodyPr/>
          <a:lstStyle/>
          <a:p>
            <a:r>
              <a:rPr lang="en-US" altLang="en-US" dirty="0"/>
              <a:t>Slope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3568" y="1500188"/>
            <a:ext cx="6553200" cy="482441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1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Zero slope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Horizontal line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Indicates that the object is stationary</a:t>
            </a:r>
          </a:p>
          <a:p>
            <a:pPr lvl="1">
              <a:lnSpc>
                <a:spcPct val="90000"/>
              </a:lnSpc>
              <a:buFont typeface="Wingdings" pitchFamily="1" charset="2"/>
              <a:buNone/>
            </a:pPr>
            <a:endParaRPr lang="en-US" altLang="en-US" dirty="0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D5613"/>
                </a:solidFill>
              </a:rPr>
              <a:t> See pages 353 - 354</a:t>
            </a:r>
            <a:endParaRPr lang="en-US" altLang="en-US"/>
          </a:p>
        </p:txBody>
      </p:sp>
      <p:pic>
        <p:nvPicPr>
          <p:cNvPr id="50199" name="Picture 23" descr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3779"/>
            <a:ext cx="4104456" cy="307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u="sng" dirty="0"/>
              <a:t>Learning check: </a:t>
            </a:r>
            <a:r>
              <a:rPr lang="en-US" altLang="en-US" sz="2000" dirty="0"/>
              <a:t>give me an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example of on object that would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have this type of graph/slope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494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768" y="404664"/>
            <a:ext cx="7315200" cy="1066800"/>
          </a:xfrm>
        </p:spPr>
        <p:txBody>
          <a:bodyPr/>
          <a:lstStyle/>
          <a:p>
            <a:r>
              <a:rPr lang="en-US" altLang="en-US" dirty="0"/>
              <a:t>Slope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3568" y="1500188"/>
            <a:ext cx="6553200" cy="482441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1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Negative slope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Slants down to the right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Indicates motion in the direction of the negative </a:t>
            </a:r>
            <a:r>
              <a:rPr lang="en-US" altLang="en-US" i="1" dirty="0"/>
              <a:t>y</a:t>
            </a:r>
            <a:r>
              <a:rPr lang="en-US" altLang="en-US" dirty="0"/>
              <a:t> axis</a:t>
            </a:r>
            <a:endParaRPr lang="en-US" altLang="en-US" dirty="0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D5613"/>
                </a:solidFill>
              </a:rPr>
              <a:t> See pages 353 - 354</a:t>
            </a: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755576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u="sng" dirty="0"/>
              <a:t>Learning check: </a:t>
            </a:r>
            <a:r>
              <a:rPr lang="en-US" altLang="en-US" sz="2000" dirty="0"/>
              <a:t>give me an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example of on object that would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have this type of graph/slope</a:t>
            </a:r>
            <a:endParaRPr lang="en-US" altLang="en-US" sz="2000" dirty="0"/>
          </a:p>
        </p:txBody>
      </p:sp>
      <p:pic>
        <p:nvPicPr>
          <p:cNvPr id="7" name="Picture 24" descr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75515"/>
            <a:ext cx="3889127" cy="28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56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Motion 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056784" cy="446449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Quantities that are measured or counted have a magnitude but may also contain a direction.</a:t>
            </a:r>
          </a:p>
          <a:p>
            <a:pPr lvl="1"/>
            <a:r>
              <a:rPr lang="en-US" altLang="en-US" b="1" dirty="0"/>
              <a:t>Magnitude</a:t>
            </a:r>
            <a:r>
              <a:rPr lang="en-US" altLang="en-US" dirty="0"/>
              <a:t> refers to the size of a measurement or the amount you are counting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Example: 100km/hr.</a:t>
            </a:r>
            <a:endParaRPr lang="en-US" altLang="en-US" dirty="0" smtClean="0"/>
          </a:p>
          <a:p>
            <a:pPr marL="365760" lvl="1" indent="0">
              <a:buNone/>
            </a:pPr>
            <a:endParaRPr lang="en-US" altLang="en-US" dirty="0"/>
          </a:p>
          <a:p>
            <a:r>
              <a:rPr lang="en-US" altLang="en-US" dirty="0"/>
              <a:t>Quantities that describe magnitude but do not include direction are called </a:t>
            </a:r>
            <a:r>
              <a:rPr lang="en-US" altLang="en-US" b="1" dirty="0"/>
              <a:t>scalar quantities </a:t>
            </a:r>
            <a:r>
              <a:rPr lang="en-US" altLang="en-US" dirty="0"/>
              <a:t>or scalars.</a:t>
            </a:r>
          </a:p>
          <a:p>
            <a:pPr lvl="1"/>
            <a:r>
              <a:rPr lang="en-US" altLang="en-US" dirty="0"/>
              <a:t>Example: 25 </a:t>
            </a:r>
            <a:r>
              <a:rPr lang="en-US" altLang="en-US" dirty="0" smtClean="0"/>
              <a:t>seconds</a:t>
            </a:r>
          </a:p>
          <a:p>
            <a:pPr marL="365760" lvl="1" indent="0">
              <a:buNone/>
            </a:pPr>
            <a:endParaRPr lang="en-US" altLang="en-US" dirty="0"/>
          </a:p>
          <a:p>
            <a:r>
              <a:rPr lang="en-US" altLang="en-US" dirty="0"/>
              <a:t>Quantities that describe magnitude and also include direction are called </a:t>
            </a:r>
            <a:r>
              <a:rPr lang="en-US" altLang="en-US" b="1" dirty="0"/>
              <a:t>vector quantities </a:t>
            </a:r>
            <a:r>
              <a:rPr lang="en-US" altLang="en-US" dirty="0"/>
              <a:t>or vectors.</a:t>
            </a:r>
          </a:p>
          <a:p>
            <a:pPr lvl="1"/>
            <a:r>
              <a:rPr lang="en-US" altLang="en-US" dirty="0"/>
              <a:t>Example: 5 km north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4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Motion Definitions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427984" y="2852936"/>
            <a:ext cx="3639145" cy="3096343"/>
          </a:xfrm>
        </p:spPr>
        <p:txBody>
          <a:bodyPr/>
          <a:lstStyle/>
          <a:p>
            <a:r>
              <a:rPr lang="en-CA" dirty="0" smtClean="0"/>
              <a:t>When you use maps, what kind of quantity are you using?</a:t>
            </a:r>
          </a:p>
          <a:p>
            <a:endParaRPr lang="en-CA" dirty="0"/>
          </a:p>
          <a:p>
            <a:r>
              <a:rPr lang="en-CA" dirty="0" smtClean="0"/>
              <a:t>Answer: Vectors </a:t>
            </a:r>
            <a:endParaRPr lang="en-CA" dirty="0"/>
          </a:p>
        </p:txBody>
      </p:sp>
      <p:pic>
        <p:nvPicPr>
          <p:cNvPr id="4" name="Picture 9" descr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51" y="2492896"/>
            <a:ext cx="3318387" cy="309872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Motion 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259632" y="2119313"/>
            <a:ext cx="6604208" cy="360521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Distance (</a:t>
            </a:r>
            <a:r>
              <a:rPr lang="en-US" altLang="en-US" b="1" i="1" dirty="0"/>
              <a:t>d</a:t>
            </a:r>
            <a:r>
              <a:rPr lang="en-US" altLang="en-US" b="1" dirty="0"/>
              <a:t>)</a:t>
            </a:r>
            <a:r>
              <a:rPr lang="en-US" altLang="en-US" dirty="0"/>
              <a:t> is a scalar quantity that describes </a:t>
            </a:r>
            <a:r>
              <a:rPr lang="en-US" altLang="en-US" dirty="0" smtClean="0"/>
              <a:t>the length </a:t>
            </a:r>
            <a:r>
              <a:rPr lang="en-US" altLang="en-US" dirty="0"/>
              <a:t>of a path between two points or locations.</a:t>
            </a:r>
          </a:p>
          <a:p>
            <a:pPr lvl="1"/>
            <a:r>
              <a:rPr lang="en-US" altLang="en-US" dirty="0" smtClean="0"/>
              <a:t>Example: A </a:t>
            </a:r>
            <a:r>
              <a:rPr lang="en-US" altLang="en-US" dirty="0"/>
              <a:t>person ran a distance of 400 m</a:t>
            </a:r>
            <a:r>
              <a:rPr lang="en-US" altLang="en-US" dirty="0" smtClean="0"/>
              <a:t>.</a:t>
            </a:r>
          </a:p>
          <a:p>
            <a:r>
              <a:rPr lang="en-US" altLang="en-US" b="1" dirty="0" smtClean="0"/>
              <a:t>Position (   </a:t>
            </a:r>
            <a:r>
              <a:rPr lang="en-US" altLang="en-US" b="1" dirty="0"/>
              <a:t>) </a:t>
            </a:r>
            <a:r>
              <a:rPr lang="en-US" altLang="en-US" dirty="0"/>
              <a:t>is a vector quantity that describes a specific point relative to a reference point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What is an example of position?</a:t>
            </a:r>
            <a:endParaRPr lang="en-US" altLang="en-US" dirty="0"/>
          </a:p>
          <a:p>
            <a:pPr lvl="1"/>
            <a:r>
              <a:rPr lang="en-US" altLang="en-US" dirty="0"/>
              <a:t>Example: The school is 3.0 km east of my house</a:t>
            </a:r>
            <a:r>
              <a:rPr lang="en-US" altLang="en-US" dirty="0" smtClean="0"/>
              <a:t>.</a:t>
            </a:r>
          </a:p>
          <a:p>
            <a:pPr lvl="1"/>
            <a:endParaRPr lang="en-US" altLang="en-US" dirty="0"/>
          </a:p>
          <a:p>
            <a:pPr marL="365760" lvl="1" indent="0">
              <a:buNone/>
            </a:pPr>
            <a:r>
              <a:rPr lang="en-US" altLang="en-US" dirty="0" smtClean="0"/>
              <a:t>*What does SI unit stand for? What is an example of an SI unit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42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(c) McGraw Hill Ryerson 2007</a:t>
            </a:r>
            <a:endParaRPr lang="en-US" altLang="en-US" sz="1400" i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915400" cy="1066800"/>
          </a:xfrm>
        </p:spPr>
        <p:txBody>
          <a:bodyPr/>
          <a:lstStyle/>
          <a:p>
            <a:r>
              <a:rPr lang="en-US" altLang="en-US" dirty="0"/>
              <a:t>Time Interval and Position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340769"/>
            <a:ext cx="7272808" cy="216024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b="1" dirty="0"/>
              <a:t>Time (</a:t>
            </a:r>
            <a:r>
              <a:rPr lang="en-US" altLang="en-US" b="1" i="1" dirty="0"/>
              <a:t>t</a:t>
            </a:r>
            <a:r>
              <a:rPr lang="en-US" altLang="en-US" b="1" dirty="0"/>
              <a:t>)</a:t>
            </a:r>
            <a:r>
              <a:rPr lang="en-US" altLang="en-US" dirty="0"/>
              <a:t> is a concept that describes when an event occurs.</a:t>
            </a:r>
          </a:p>
          <a:p>
            <a:pPr lvl="1"/>
            <a:r>
              <a:rPr lang="en-US" altLang="en-US" b="1" dirty="0"/>
              <a:t>I</a:t>
            </a:r>
            <a:r>
              <a:rPr lang="en-US" altLang="en-US" dirty="0"/>
              <a:t>nitial time (</a:t>
            </a:r>
            <a:r>
              <a:rPr lang="en-US" altLang="en-US" i="1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is when the event began.</a:t>
            </a:r>
          </a:p>
          <a:p>
            <a:pPr lvl="1"/>
            <a:r>
              <a:rPr lang="en-US" altLang="en-US" b="1" dirty="0"/>
              <a:t>F</a:t>
            </a:r>
            <a:r>
              <a:rPr lang="en-US" altLang="en-US" dirty="0"/>
              <a:t>inal time (</a:t>
            </a:r>
            <a:r>
              <a:rPr lang="en-US" altLang="en-US" i="1" dirty="0" err="1"/>
              <a:t>t</a:t>
            </a:r>
            <a:r>
              <a:rPr lang="en-US" altLang="en-US" baseline="-25000" dirty="0" err="1"/>
              <a:t>f</a:t>
            </a:r>
            <a:r>
              <a:rPr lang="en-US" altLang="en-US" dirty="0"/>
              <a:t>) is when the event finished.</a:t>
            </a:r>
          </a:p>
          <a:p>
            <a:r>
              <a:rPr lang="en-US" altLang="en-US" b="1" dirty="0"/>
              <a:t>Time interval </a:t>
            </a:r>
            <a:r>
              <a:rPr lang="en-US" altLang="en-US" dirty="0"/>
              <a:t>is the difference between the final and initial times.</a:t>
            </a:r>
          </a:p>
          <a:p>
            <a:r>
              <a:rPr lang="en-US" altLang="en-US" dirty="0"/>
              <a:t>Time interval is calculated by:</a:t>
            </a:r>
          </a:p>
          <a:p>
            <a:pPr>
              <a:buFont typeface="Times" pitchFamily="1" charset="0"/>
              <a:buNone/>
            </a:pPr>
            <a:endParaRPr lang="en-US" altLang="en-US" dirty="0"/>
          </a:p>
        </p:txBody>
      </p:sp>
      <p:graphicFrame>
        <p:nvGraphicFramePr>
          <p:cNvPr id="56330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54638401"/>
              </p:ext>
            </p:extLst>
          </p:nvPr>
        </p:nvGraphicFramePr>
        <p:xfrm>
          <a:off x="4678362" y="2996952"/>
          <a:ext cx="13684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4" imgW="672840" imgH="241200" progId="Equation.3">
                  <p:embed/>
                </p:oleObj>
              </mc:Choice>
              <mc:Fallback>
                <p:oleObj name="Equation" r:id="rId4" imgW="672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2" y="2996952"/>
                        <a:ext cx="1368425" cy="4889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464425" y="6237288"/>
            <a:ext cx="137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D5613"/>
                </a:solidFill>
              </a:rPr>
              <a:t> See page 348</a:t>
            </a:r>
            <a:endParaRPr lang="en-US" altLang="en-U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850108" y="3810000"/>
            <a:ext cx="2540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 sz="2000" dirty="0">
                <a:solidFill>
                  <a:schemeClr val="tx2"/>
                </a:solidFill>
                <a:latin typeface="Arial Narrow" pitchFamily="34" charset="0"/>
              </a:rPr>
              <a:t>The time interval to move from the fire hydrant to the sign is calculated by: </a:t>
            </a:r>
          </a:p>
        </p:txBody>
      </p:sp>
      <p:graphicFrame>
        <p:nvGraphicFramePr>
          <p:cNvPr id="56334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29063413"/>
              </p:ext>
            </p:extLst>
          </p:nvPr>
        </p:nvGraphicFramePr>
        <p:xfrm>
          <a:off x="6059487" y="5013176"/>
          <a:ext cx="20923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6" imgW="1104840" imgH="203040" progId="Equation.3">
                  <p:embed/>
                </p:oleObj>
              </mc:Choice>
              <mc:Fallback>
                <p:oleObj name="Equation" r:id="rId6" imgW="1104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7" y="5013176"/>
                        <a:ext cx="20923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1331913" y="5805488"/>
            <a:ext cx="4030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sz="1800">
                <a:solidFill>
                  <a:schemeClr val="tx2"/>
                </a:solidFill>
                <a:latin typeface="Arial Narrow" pitchFamily="34" charset="0"/>
              </a:rPr>
              <a:t>The position of the sign is 7 m east of the tree.</a:t>
            </a:r>
          </a:p>
        </p:txBody>
      </p:sp>
      <p:pic>
        <p:nvPicPr>
          <p:cNvPr id="56337" name="Picture 17" descr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5105400" cy="1712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(c) McGraw Hill Ryerson 2007</a:t>
            </a:r>
            <a:endParaRPr lang="en-US" altLang="en-US" sz="1400" i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915400" cy="1066800"/>
          </a:xfrm>
        </p:spPr>
        <p:txBody>
          <a:bodyPr/>
          <a:lstStyle/>
          <a:p>
            <a:r>
              <a:rPr lang="en-US" altLang="en-US" dirty="0"/>
              <a:t>Time Interval and Position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340768"/>
            <a:ext cx="7272808" cy="396043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Who needs to stretch?</a:t>
            </a:r>
          </a:p>
          <a:p>
            <a:r>
              <a:rPr lang="en-US" altLang="en-US" b="1" dirty="0" smtClean="0"/>
              <a:t>I need 3 volunteers with cell phones!</a:t>
            </a:r>
          </a:p>
          <a:p>
            <a:pPr marL="0" indent="0">
              <a:buNone/>
            </a:pPr>
            <a:endParaRPr lang="en-US" altLang="en-US" b="1" dirty="0"/>
          </a:p>
          <a:p>
            <a:r>
              <a:rPr lang="en-US" altLang="en-US" b="1" dirty="0" smtClean="0"/>
              <a:t>Time </a:t>
            </a:r>
            <a:r>
              <a:rPr lang="en-US" altLang="en-US" b="1" dirty="0"/>
              <a:t>(</a:t>
            </a:r>
            <a:r>
              <a:rPr lang="en-US" altLang="en-US" b="1" i="1" dirty="0"/>
              <a:t>t</a:t>
            </a:r>
            <a:r>
              <a:rPr lang="en-US" altLang="en-US" b="1" dirty="0"/>
              <a:t>)</a:t>
            </a:r>
            <a:r>
              <a:rPr lang="en-US" altLang="en-US" dirty="0"/>
              <a:t> is a concept that describes when an event occurs.</a:t>
            </a:r>
          </a:p>
          <a:p>
            <a:pPr lvl="1"/>
            <a:r>
              <a:rPr lang="en-US" altLang="en-US" dirty="0"/>
              <a:t>Initial time (</a:t>
            </a:r>
            <a:r>
              <a:rPr lang="en-US" altLang="en-US" i="1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) is when the event began</a:t>
            </a:r>
            <a:r>
              <a:rPr lang="en-US" altLang="en-US" dirty="0" smtClean="0"/>
              <a:t>.</a:t>
            </a:r>
          </a:p>
          <a:p>
            <a:pPr marL="365760" lvl="1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Final time (</a:t>
            </a:r>
            <a:r>
              <a:rPr lang="en-US" altLang="en-US" i="1" dirty="0" err="1"/>
              <a:t>t</a:t>
            </a:r>
            <a:r>
              <a:rPr lang="en-US" altLang="en-US" baseline="-25000" dirty="0" err="1"/>
              <a:t>f</a:t>
            </a:r>
            <a:r>
              <a:rPr lang="en-US" altLang="en-US" dirty="0"/>
              <a:t>) is when the event finished</a:t>
            </a:r>
            <a:r>
              <a:rPr lang="en-US" altLang="en-US" dirty="0" smtClean="0"/>
              <a:t>.</a:t>
            </a:r>
          </a:p>
          <a:p>
            <a:pPr marL="365760" lvl="1" indent="0">
              <a:buNone/>
            </a:pPr>
            <a:endParaRPr lang="en-US" altLang="en-US" dirty="0"/>
          </a:p>
          <a:p>
            <a:r>
              <a:rPr lang="en-US" altLang="en-US" b="1" dirty="0"/>
              <a:t>Time interval </a:t>
            </a:r>
            <a:r>
              <a:rPr lang="en-US" altLang="en-US" dirty="0"/>
              <a:t>is the difference between the final and initial times.</a:t>
            </a:r>
          </a:p>
          <a:p>
            <a:r>
              <a:rPr lang="en-US" altLang="en-US" dirty="0"/>
              <a:t>Time interval is calculated by:</a:t>
            </a:r>
          </a:p>
          <a:p>
            <a:pPr>
              <a:buFont typeface="Times" pitchFamily="1" charset="0"/>
              <a:buNone/>
            </a:pPr>
            <a:endParaRPr lang="en-US" altLang="en-US" dirty="0"/>
          </a:p>
        </p:txBody>
      </p:sp>
      <p:graphicFrame>
        <p:nvGraphicFramePr>
          <p:cNvPr id="56330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73039902"/>
              </p:ext>
            </p:extLst>
          </p:nvPr>
        </p:nvGraphicFramePr>
        <p:xfrm>
          <a:off x="3707904" y="5157192"/>
          <a:ext cx="13684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4" imgW="672840" imgH="241200" progId="Equation.3">
                  <p:embed/>
                </p:oleObj>
              </mc:Choice>
              <mc:Fallback>
                <p:oleObj name="Equation" r:id="rId4" imgW="672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157192"/>
                        <a:ext cx="1368425" cy="4889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464425" y="6237288"/>
            <a:ext cx="137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D5613"/>
                </a:solidFill>
              </a:rPr>
              <a:t> See page 348</a:t>
            </a:r>
            <a:endParaRPr lang="en-US" altLang="en-US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1331913" y="5805488"/>
            <a:ext cx="4030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sz="1800">
                <a:solidFill>
                  <a:schemeClr val="tx2"/>
                </a:solidFill>
                <a:latin typeface="Arial Narrow" pitchFamily="34" charset="0"/>
              </a:rPr>
              <a:t>The position of the sign is 7 m east of the tree.</a:t>
            </a:r>
          </a:p>
        </p:txBody>
      </p:sp>
    </p:spTree>
    <p:extLst>
      <p:ext uri="{BB962C8B-B14F-4D97-AF65-F5344CB8AC3E}">
        <p14:creationId xmlns:p14="http://schemas.microsoft.com/office/powerpoint/2010/main" val="8167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(c) McGraw Hill Ryerson 2007</a:t>
            </a:r>
            <a:endParaRPr lang="en-US" altLang="en-US" sz="1400" i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915400" cy="1066800"/>
          </a:xfrm>
        </p:spPr>
        <p:txBody>
          <a:bodyPr/>
          <a:lstStyle/>
          <a:p>
            <a:r>
              <a:rPr lang="en-US" altLang="en-US" dirty="0"/>
              <a:t>Time Interval and Position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340768"/>
            <a:ext cx="7272808" cy="3960439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Who needs to stretch?</a:t>
            </a:r>
          </a:p>
          <a:p>
            <a:r>
              <a:rPr lang="en-US" altLang="en-US" dirty="0" smtClean="0"/>
              <a:t>I need 3 volunteers with cell phones!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Jog around the perimeter of the class or outside.</a:t>
            </a:r>
          </a:p>
          <a:p>
            <a:r>
              <a:rPr lang="en-US" altLang="en-US" dirty="0" smtClean="0"/>
              <a:t>person A with cell phone stands at start </a:t>
            </a:r>
          </a:p>
          <a:p>
            <a:r>
              <a:rPr lang="en-US" altLang="en-US" dirty="0" smtClean="0"/>
              <a:t>person B with cell phone stands at a given location</a:t>
            </a:r>
            <a:endParaRPr lang="en-US" altLang="en-US" dirty="0"/>
          </a:p>
          <a:p>
            <a:r>
              <a:rPr lang="en-US" altLang="en-US" dirty="0" smtClean="0"/>
              <a:t>Persons A &amp; B take note of time as runner passes.</a:t>
            </a:r>
          </a:p>
          <a:p>
            <a:r>
              <a:rPr lang="en-US" altLang="en-US" dirty="0" smtClean="0"/>
              <a:t>Record on board</a:t>
            </a:r>
          </a:p>
          <a:p>
            <a:r>
              <a:rPr lang="en-US" altLang="en-US" dirty="0" smtClean="0"/>
              <a:t>What is Time interval between different points?</a:t>
            </a:r>
            <a:endParaRPr lang="en-US" altLang="en-US" dirty="0"/>
          </a:p>
        </p:txBody>
      </p:sp>
      <p:graphicFrame>
        <p:nvGraphicFramePr>
          <p:cNvPr id="56330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94755967"/>
              </p:ext>
            </p:extLst>
          </p:nvPr>
        </p:nvGraphicFramePr>
        <p:xfrm>
          <a:off x="3707904" y="5157192"/>
          <a:ext cx="13684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4" imgW="672840" imgH="241200" progId="Equation.3">
                  <p:embed/>
                </p:oleObj>
              </mc:Choice>
              <mc:Fallback>
                <p:oleObj name="Equation" r:id="rId4" imgW="672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157192"/>
                        <a:ext cx="1368425" cy="4889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464425" y="6237288"/>
            <a:ext cx="137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D5613"/>
                </a:solidFill>
              </a:rPr>
              <a:t> See page 348</a:t>
            </a:r>
            <a:endParaRPr lang="en-US" altLang="en-US"/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1331913" y="5805488"/>
            <a:ext cx="4030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sz="1800">
                <a:solidFill>
                  <a:schemeClr val="tx2"/>
                </a:solidFill>
                <a:latin typeface="Arial Narrow" pitchFamily="34" charset="0"/>
              </a:rPr>
              <a:t>The position of the sign is 7 m east of the tree.</a:t>
            </a:r>
          </a:p>
        </p:txBody>
      </p:sp>
    </p:spTree>
    <p:extLst>
      <p:ext uri="{BB962C8B-B14F-4D97-AF65-F5344CB8AC3E}">
        <p14:creationId xmlns:p14="http://schemas.microsoft.com/office/powerpoint/2010/main" val="28185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Motion Definitions</a:t>
            </a:r>
            <a:endParaRPr lang="en-C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119257"/>
            <a:ext cx="7272808" cy="2245847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 dirty="0"/>
              <a:t>Displacement</a:t>
            </a:r>
            <a:r>
              <a:rPr lang="en-US" altLang="en-US" dirty="0"/>
              <a:t> describes the </a:t>
            </a:r>
            <a:r>
              <a:rPr lang="en-US" altLang="en-US" u="sng" dirty="0"/>
              <a:t>straight-line distance</a:t>
            </a:r>
            <a:r>
              <a:rPr lang="en-US" altLang="en-US" dirty="0"/>
              <a:t> and direction from one point to another.</a:t>
            </a:r>
          </a:p>
          <a:p>
            <a:pPr lvl="1"/>
            <a:r>
              <a:rPr lang="en-US" altLang="en-US" dirty="0"/>
              <a:t>Displacement describes how much an object’s position has changed.</a:t>
            </a:r>
          </a:p>
          <a:p>
            <a:r>
              <a:rPr lang="en-US" altLang="en-US" dirty="0"/>
              <a:t>Displacement is equal to the final position minus the initial position.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The SI unit for displacement is </a:t>
            </a:r>
            <a:r>
              <a:rPr lang="en-US" altLang="en-US" dirty="0" err="1"/>
              <a:t>metres</a:t>
            </a:r>
            <a:r>
              <a:rPr lang="en-US" altLang="en-US" dirty="0"/>
              <a:t>, m.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136258"/>
              </p:ext>
            </p:extLst>
          </p:nvPr>
        </p:nvGraphicFramePr>
        <p:xfrm>
          <a:off x="3275856" y="3356992"/>
          <a:ext cx="18288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800100" imgH="241300" progId="Equation.3">
                  <p:embed/>
                </p:oleObj>
              </mc:Choice>
              <mc:Fallback>
                <p:oleObj name="Equation" r:id="rId3" imgW="800100" imgH="241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356992"/>
                        <a:ext cx="1828800" cy="5508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8" descr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032250"/>
            <a:ext cx="5105400" cy="1712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242</TotalTime>
  <Words>1207</Words>
  <Application>Microsoft Office PowerPoint</Application>
  <PresentationFormat>On-screen Show (4:3)</PresentationFormat>
  <Paragraphs>201</Paragraphs>
  <Slides>29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Pushpin</vt:lpstr>
      <vt:lpstr>Equation</vt:lpstr>
      <vt:lpstr>Unit 3 Ch. 8- Motion</vt:lpstr>
      <vt:lpstr>In pairs: Describe the motion of this soccer ball before and after it is kicked</vt:lpstr>
      <vt:lpstr>Motion Definitions</vt:lpstr>
      <vt:lpstr>Motion Definitions</vt:lpstr>
      <vt:lpstr>Motion Definitions</vt:lpstr>
      <vt:lpstr>Time Interval and Position</vt:lpstr>
      <vt:lpstr>Time Interval and Position</vt:lpstr>
      <vt:lpstr>Time Interval and Position</vt:lpstr>
      <vt:lpstr>Motion Definitions</vt:lpstr>
      <vt:lpstr>Motion Definitions</vt:lpstr>
      <vt:lpstr>2 friends: Scalar and Vector</vt:lpstr>
      <vt:lpstr>Learning Check:</vt:lpstr>
      <vt:lpstr>Learning Check</vt:lpstr>
      <vt:lpstr>PowerPoint Presentation</vt:lpstr>
      <vt:lpstr>Watch for Signs</vt:lpstr>
      <vt:lpstr>Watch for Signs</vt:lpstr>
      <vt:lpstr>A graph</vt:lpstr>
      <vt:lpstr>End of Lecture 1</vt:lpstr>
      <vt:lpstr>Uniform Motion</vt:lpstr>
      <vt:lpstr>Graphing Uniform Motion</vt:lpstr>
      <vt:lpstr>Graphing Uniform Motion</vt:lpstr>
      <vt:lpstr>Graphing motion</vt:lpstr>
      <vt:lpstr>Graphing motion</vt:lpstr>
      <vt:lpstr>Graphing motion</vt:lpstr>
      <vt:lpstr>Graphing motion</vt:lpstr>
      <vt:lpstr>Slope</vt:lpstr>
      <vt:lpstr>Slope</vt:lpstr>
      <vt:lpstr>Slope</vt:lpstr>
      <vt:lpstr>PowerPoint Presentation</vt:lpstr>
    </vt:vector>
  </TitlesOfParts>
  <Company>SD71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Ch. 8- Motion</dc:title>
  <dc:creator>41image</dc:creator>
  <cp:lastModifiedBy>Windows User</cp:lastModifiedBy>
  <cp:revision>18</cp:revision>
  <dcterms:created xsi:type="dcterms:W3CDTF">2015-01-22T20:57:37Z</dcterms:created>
  <dcterms:modified xsi:type="dcterms:W3CDTF">2015-01-23T18:13:46Z</dcterms:modified>
</cp:coreProperties>
</file>